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1.xml" ContentType="application/vnd.openxmlformats-officedocument.presentationml.notesSlide+xml"/>
  <Override PartName="/ppt/tags/tag32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85" r:id="rId2"/>
    <p:sldId id="258" r:id="rId3"/>
    <p:sldId id="475" r:id="rId4"/>
    <p:sldId id="418" r:id="rId5"/>
    <p:sldId id="481" r:id="rId6"/>
    <p:sldId id="482" r:id="rId7"/>
    <p:sldId id="486" r:id="rId8"/>
    <p:sldId id="473" r:id="rId9"/>
    <p:sldId id="478" r:id="rId10"/>
    <p:sldId id="474" r:id="rId11"/>
    <p:sldId id="487" r:id="rId12"/>
    <p:sldId id="417" r:id="rId13"/>
    <p:sldId id="488" r:id="rId14"/>
  </p:sldIdLst>
  <p:sldSz cx="9144000" cy="6858000" type="screen4x3"/>
  <p:notesSz cx="7315200" cy="9601200"/>
  <p:embeddedFontLst>
    <p:embeddedFont>
      <p:font typeface="ＭＳ Ｐゴシック" panose="020B0600070205080204" pitchFamily="34" charset="-128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lude" id="{5B2758DC-37E7-4927-80C4-8C457930BBCF}">
          <p14:sldIdLst>
            <p14:sldId id="485"/>
            <p14:sldId id="258"/>
            <p14:sldId id="475"/>
            <p14:sldId id="418"/>
            <p14:sldId id="481"/>
            <p14:sldId id="482"/>
            <p14:sldId id="486"/>
            <p14:sldId id="473"/>
            <p14:sldId id="478"/>
            <p14:sldId id="474"/>
            <p14:sldId id="487"/>
            <p14:sldId id="417"/>
            <p14:sldId id="4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1C20"/>
    <a:srgbClr val="D32323"/>
    <a:srgbClr val="F30BC1"/>
    <a:srgbClr val="4C4BFB"/>
    <a:srgbClr val="007EB9"/>
    <a:srgbClr val="37195E"/>
    <a:srgbClr val="424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1" autoAdjust="0"/>
    <p:restoredTop sz="95879" autoAdjust="0"/>
  </p:normalViewPr>
  <p:slideViewPr>
    <p:cSldViewPr>
      <p:cViewPr>
        <p:scale>
          <a:sx n="78" d="100"/>
          <a:sy n="78" d="100"/>
        </p:scale>
        <p:origin x="5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Slide &lt;#&gt; of x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232EE-21A5-4B12-9B0B-FBFEDDE489BB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314AB-70C2-49D1-87A7-17395394B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67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smtClean="0"/>
              <a:t>Slide &lt;#&gt; of x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1971C9-6029-48B2-814A-509ACFAE1AB8}" type="datetimeFigureOut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8C3E6CE-702E-449C-A6CD-790AAA251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208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667192B-46BE-4A54-821B-4C9CA6D77631}" type="slidenum">
              <a:rPr lang="en-US" altLang="en-US" sz="1200" smtClean="0"/>
              <a:pPr/>
              <a:t>0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367223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66521BE-9C70-4027-B92E-F0DB8A03C814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66521BE-9C70-4027-B92E-F0DB8A03C814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136431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66521BE-9C70-4027-B92E-F0DB8A03C814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661171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C3E6CE-702E-449C-A6CD-790AAA251F1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9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66521BE-9C70-4027-B92E-F0DB8A03C814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C3E6CE-702E-449C-A6CD-790AAA251F1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94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66521BE-9C70-4027-B92E-F0DB8A03C814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66521BE-9C70-4027-B92E-F0DB8A03C814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66521BE-9C70-4027-B92E-F0DB8A03C814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212208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66521BE-9C70-4027-B92E-F0DB8A03C814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66521BE-9C70-4027-B92E-F0DB8A03C814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Total: 12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E81E2-1742-4978-B868-F16B05685DD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902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Total: 12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5FCF7-A03D-462E-8A6D-AAEEE1AB80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97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Total: 12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52AFC-EC58-4AE8-9298-9C71EFC8AAF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71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Total: 12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67B28-86DF-487F-A7CE-834E06E20FF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2973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Total: 12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F7DC1-A085-4F50-9DE9-DF107DF7107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79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Total: 12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10F79-6961-41A3-BBEC-4FAA63D1923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755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Total: 12</a:t>
            </a: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0EC52-F92D-4FDA-9743-2B97BAD3B55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836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Total: 12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39831-D85C-433F-9144-976981AC623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7260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Total: 12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D5EB8-94F1-45CF-B0C7-6F43A83F4EC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0767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Total: 12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1A88A-F18A-4B8A-8F7B-0E8205A1B99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1075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Total: 12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6C5A8-C4A8-4150-900D-36CC65C665B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58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Mastertextformat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6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64" charset="-128"/>
              </a:defRPr>
            </a:lvl1pPr>
          </a:lstStyle>
          <a:p>
            <a:pPr>
              <a:defRPr/>
            </a:pPr>
            <a:r>
              <a:rPr lang="de-DE" smtClean="0"/>
              <a:t>Total: 12</a:t>
            </a: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64" charset="-128"/>
              </a:defRPr>
            </a:lvl1pPr>
          </a:lstStyle>
          <a:p>
            <a:pPr>
              <a:defRPr/>
            </a:pPr>
            <a:fld id="{23DFE12B-0489-49D3-91D0-C3AEBAB544B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5.png"/><Relationship Id="rId17" Type="http://schemas.openxmlformats.org/officeDocument/2006/relationships/image" Target="../media/image12.png"/><Relationship Id="rId2" Type="http://schemas.openxmlformats.org/officeDocument/2006/relationships/tags" Target="../tags/tag3.xml"/><Relationship Id="rId16" Type="http://schemas.openxmlformats.org/officeDocument/2006/relationships/image" Target="../media/image11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4.png"/><Relationship Id="rId5" Type="http://schemas.openxmlformats.org/officeDocument/2006/relationships/tags" Target="../tags/tag6.xml"/><Relationship Id="rId15" Type="http://schemas.openxmlformats.org/officeDocument/2006/relationships/image" Target="../media/image10.png"/><Relationship Id="rId10" Type="http://schemas.openxmlformats.org/officeDocument/2006/relationships/image" Target="../media/image2.png"/><Relationship Id="rId19" Type="http://schemas.openxmlformats.org/officeDocument/2006/relationships/image" Target="../media/image14.png"/><Relationship Id="rId4" Type="http://schemas.openxmlformats.org/officeDocument/2006/relationships/tags" Target="../tags/tag5.xml"/><Relationship Id="rId9" Type="http://schemas.openxmlformats.org/officeDocument/2006/relationships/notesSlide" Target="../notesSlides/notesSlide5.xml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notesSlide" Target="../notesSlides/notesSlide7.xml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tags" Target="../tags/tag13.xml"/><Relationship Id="rId21" Type="http://schemas.openxmlformats.org/officeDocument/2006/relationships/image" Target="../media/image21.png"/><Relationship Id="rId7" Type="http://schemas.openxmlformats.org/officeDocument/2006/relationships/tags" Target="../tags/tag1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tags" Target="../tags/tag12.xml"/><Relationship Id="rId16" Type="http://schemas.openxmlformats.org/officeDocument/2006/relationships/image" Target="../media/image5.png"/><Relationship Id="rId20" Type="http://schemas.openxmlformats.org/officeDocument/2006/relationships/image" Target="../media/image20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image" Target="../media/image24.png"/><Relationship Id="rId5" Type="http://schemas.openxmlformats.org/officeDocument/2006/relationships/tags" Target="../tags/tag15.xml"/><Relationship Id="rId15" Type="http://schemas.openxmlformats.org/officeDocument/2006/relationships/image" Target="../media/image4.png"/><Relationship Id="rId23" Type="http://schemas.openxmlformats.org/officeDocument/2006/relationships/image" Target="../media/image23.png"/><Relationship Id="rId10" Type="http://schemas.openxmlformats.org/officeDocument/2006/relationships/tags" Target="../tags/tag20.xml"/><Relationship Id="rId19" Type="http://schemas.openxmlformats.org/officeDocument/2006/relationships/image" Target="../media/image19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2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13" Type="http://schemas.openxmlformats.org/officeDocument/2006/relationships/image" Target="../media/image29.png"/><Relationship Id="rId3" Type="http://schemas.openxmlformats.org/officeDocument/2006/relationships/tags" Target="../tags/tag2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tags" Target="../tags/tag23.xml"/><Relationship Id="rId16" Type="http://schemas.openxmlformats.org/officeDocument/2006/relationships/image" Target="../media/image32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5.png"/><Relationship Id="rId5" Type="http://schemas.openxmlformats.org/officeDocument/2006/relationships/tags" Target="../tags/tag26.xml"/><Relationship Id="rId15" Type="http://schemas.openxmlformats.org/officeDocument/2006/relationships/image" Target="../media/image31.png"/><Relationship Id="rId10" Type="http://schemas.openxmlformats.org/officeDocument/2006/relationships/image" Target="../media/image4.png"/><Relationship Id="rId4" Type="http://schemas.openxmlformats.org/officeDocument/2006/relationships/tags" Target="../tags/tag25.xml"/><Relationship Id="rId9" Type="http://schemas.openxmlformats.org/officeDocument/2006/relationships/image" Target="../media/image2.pn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6350"/>
            <a:ext cx="8834438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319088" y="1700907"/>
            <a:ext cx="8291512" cy="863997"/>
          </a:xfrm>
          <a:noFill/>
        </p:spPr>
        <p:txBody>
          <a:bodyPr anchor="t"/>
          <a:lstStyle/>
          <a:p>
            <a:r>
              <a:rPr lang="en-US" altLang="en-US" b="1" i="1" dirty="0" smtClean="0">
                <a:solidFill>
                  <a:schemeClr val="bg1"/>
                </a:solidFill>
                <a:latin typeface="Calibri" pitchFamily="34" charset="0"/>
              </a:rPr>
              <a:t>Secure M-PSK Communication</a:t>
            </a:r>
            <a:br>
              <a:rPr lang="en-US" altLang="en-US" b="1" i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altLang="en-US" b="1" i="1" dirty="0" smtClean="0">
                <a:solidFill>
                  <a:schemeClr val="bg1"/>
                </a:solidFill>
                <a:latin typeface="Calibri" pitchFamily="34" charset="0"/>
              </a:rPr>
              <a:t>Via Directional Modulation</a:t>
            </a:r>
            <a:endParaRPr lang="en-US" altLang="en-US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3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438" y="124061"/>
            <a:ext cx="1398737" cy="9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5300663"/>
            <a:ext cx="9001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feld 13"/>
          <p:cNvSpPr txBox="1">
            <a:spLocks noChangeArrowheads="1"/>
          </p:cNvSpPr>
          <p:nvPr/>
        </p:nvSpPr>
        <p:spPr bwMode="auto">
          <a:xfrm>
            <a:off x="1470273" y="5658211"/>
            <a:ext cx="5893891" cy="55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 i="1" dirty="0">
                <a:solidFill>
                  <a:schemeClr val="bg1"/>
                </a:solidFill>
              </a:rPr>
              <a:t>University of Luxembourg, University of Illinois in </a:t>
            </a:r>
            <a:r>
              <a:rPr lang="en-US" altLang="en-US" sz="1600" b="1" i="1" dirty="0" smtClean="0">
                <a:solidFill>
                  <a:schemeClr val="bg1"/>
                </a:solidFill>
              </a:rPr>
              <a:t>Chicago</a:t>
            </a:r>
            <a:endParaRPr lang="en-US" altLang="en-US" sz="1600" b="1" i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b="1" i="1" dirty="0" smtClean="0">
                <a:solidFill>
                  <a:schemeClr val="bg1"/>
                </a:solidFill>
              </a:rPr>
              <a:t>ICASSP</a:t>
            </a:r>
            <a:r>
              <a:rPr lang="en-US" altLang="en-US" sz="1400" b="1" i="1" dirty="0">
                <a:solidFill>
                  <a:schemeClr val="bg1"/>
                </a:solidFill>
              </a:rPr>
              <a:t>, </a:t>
            </a:r>
            <a:r>
              <a:rPr lang="en-US" altLang="en-US" sz="1400" b="1" i="1" dirty="0" smtClean="0">
                <a:solidFill>
                  <a:schemeClr val="bg1"/>
                </a:solidFill>
              </a:rPr>
              <a:t>Shanghai,</a:t>
            </a:r>
            <a:r>
              <a:rPr lang="en-US" altLang="en-US" sz="1400" b="1" i="1" dirty="0" smtClean="0">
                <a:solidFill>
                  <a:schemeClr val="bg1"/>
                </a:solidFill>
              </a:rPr>
              <a:t> 2016</a:t>
            </a:r>
          </a:p>
        </p:txBody>
      </p:sp>
      <p:sp>
        <p:nvSpPr>
          <p:cNvPr id="2" name="Rectangle 1"/>
          <p:cNvSpPr/>
          <p:nvPr/>
        </p:nvSpPr>
        <p:spPr>
          <a:xfrm>
            <a:off x="573868" y="4178346"/>
            <a:ext cx="76867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Ashkan </a:t>
            </a:r>
            <a:r>
              <a:rPr lang="en-US" altLang="en-US" b="1" dirty="0" smtClean="0">
                <a:solidFill>
                  <a:schemeClr val="bg1"/>
                </a:solidFill>
              </a:rPr>
              <a:t>Kalantari</a:t>
            </a:r>
            <a:r>
              <a:rPr lang="en-US" altLang="en-US" b="1" dirty="0" smtClean="0">
                <a:solidFill>
                  <a:schemeClr val="bg1"/>
                </a:solidFill>
              </a:rPr>
              <a:t>, </a:t>
            </a:r>
            <a:r>
              <a:rPr lang="en-US" altLang="en-US" b="1" dirty="0" err="1" smtClean="0">
                <a:solidFill>
                  <a:schemeClr val="bg1"/>
                </a:solidFill>
              </a:rPr>
              <a:t>Mojtaba</a:t>
            </a:r>
            <a:r>
              <a:rPr lang="en-US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</a:rPr>
              <a:t>Soltanalian</a:t>
            </a:r>
            <a:r>
              <a:rPr lang="en-US" altLang="en-US" b="1" dirty="0" smtClean="0">
                <a:solidFill>
                  <a:schemeClr val="bg1"/>
                </a:solidFill>
              </a:rPr>
              <a:t>, </a:t>
            </a:r>
            <a:r>
              <a:rPr lang="en-US" altLang="en-US" b="1" dirty="0" err="1" smtClean="0">
                <a:solidFill>
                  <a:schemeClr val="bg1"/>
                </a:solidFill>
              </a:rPr>
              <a:t>Sina</a:t>
            </a:r>
            <a:r>
              <a:rPr lang="en-US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</a:rPr>
              <a:t>Maleki</a:t>
            </a:r>
            <a:r>
              <a:rPr lang="en-US" altLang="en-US" b="1" dirty="0" smtClean="0">
                <a:solidFill>
                  <a:schemeClr val="bg1"/>
                </a:solidFill>
              </a:rPr>
              <a:t>,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en-US" b="1" dirty="0" smtClean="0">
                <a:solidFill>
                  <a:schemeClr val="bg1"/>
                </a:solidFill>
              </a:rPr>
              <a:t>Symeon Chatzinotas, </a:t>
            </a:r>
            <a:r>
              <a:rPr lang="en-US" altLang="en-US" b="1" dirty="0" smtClean="0">
                <a:solidFill>
                  <a:schemeClr val="bg1"/>
                </a:solidFill>
              </a:rPr>
              <a:t>and </a:t>
            </a:r>
            <a:r>
              <a:rPr lang="en-US" altLang="en-US" b="1" dirty="0" err="1" smtClean="0">
                <a:solidFill>
                  <a:schemeClr val="bg1"/>
                </a:solidFill>
              </a:rPr>
              <a:t>Björn</a:t>
            </a:r>
            <a:r>
              <a:rPr lang="en-US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en-US" b="1" dirty="0" smtClean="0">
                <a:solidFill>
                  <a:schemeClr val="bg1"/>
                </a:solidFill>
              </a:rPr>
              <a:t>Ottersten</a:t>
            </a:r>
            <a:endParaRPr lang="en-US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8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147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1268760"/>
            <a:ext cx="7633469" cy="480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sv-SE" sz="2300" b="1" dirty="0" smtClean="0">
                <a:latin typeface="Calibri" panose="020F0502020204030204" pitchFamily="34" charset="0"/>
              </a:rPr>
              <a:t>Parameters: </a:t>
            </a:r>
          </a:p>
          <a:p>
            <a:pPr marL="285750" indent="-285750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endParaRPr lang="sv-SE" sz="1800" b="1" dirty="0"/>
          </a:p>
          <a:p>
            <a:pPr marL="285750" indent="-285750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endParaRPr lang="sv-SE" sz="1800" b="1" dirty="0"/>
          </a:p>
          <a:p>
            <a:pPr marL="285750" indent="-285750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endParaRPr lang="sv-SE" sz="1800" b="1" dirty="0" smtClean="0"/>
          </a:p>
          <a:p>
            <a:pPr marL="285750" indent="-285750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endParaRPr lang="sv-SE" sz="1800" b="1" dirty="0"/>
          </a:p>
          <a:p>
            <a:pPr marL="285750" indent="-285750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endParaRPr lang="sv-SE" sz="1800" b="1" dirty="0" smtClean="0"/>
          </a:p>
          <a:p>
            <a:pPr marL="285750" indent="-285750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endParaRPr lang="sv-SE" sz="1800" b="1" dirty="0"/>
          </a:p>
          <a:p>
            <a:pPr marL="285750" indent="-285750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endParaRPr lang="sv-SE" sz="1800" b="1" dirty="0" smtClean="0"/>
          </a:p>
          <a:p>
            <a:pPr marL="285750" indent="-285750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endParaRPr lang="sv-SE" sz="1800" b="1" dirty="0"/>
          </a:p>
          <a:p>
            <a:pPr marL="285750" indent="-285750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endParaRPr lang="sv-SE" sz="1800" b="1" dirty="0" smtClean="0"/>
          </a:p>
          <a:p>
            <a:pPr marL="285750" indent="-285750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endParaRPr lang="sv-SE" sz="1800" b="1" dirty="0" smtClean="0"/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sv-SE" sz="1800" b="1" dirty="0" smtClean="0"/>
          </a:p>
          <a:p>
            <a:pPr marL="285750" indent="-2857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sv-SE" sz="1800" b="1" dirty="0"/>
          </a:p>
          <a:p>
            <a:pPr eaLnBrk="1" hangingPunct="1">
              <a:spcBef>
                <a:spcPct val="20000"/>
              </a:spcBef>
              <a:defRPr/>
            </a:pPr>
            <a:endParaRPr lang="sv-SE" sz="2000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67B28-86DF-487F-A7CE-834E06E20FFC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67544" y="328613"/>
            <a:ext cx="32399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sv-SE" altLang="en-US" sz="32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Simulation </a:t>
            </a:r>
            <a:r>
              <a:rPr lang="sv-SE" altLang="en-US" sz="3200" b="1" i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results</a:t>
            </a:r>
            <a:endParaRPr lang="en-US" altLang="en-US" sz="3200" b="1" i="1" dirty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12044"/>
            <a:ext cx="8321675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1015" y="1679296"/>
            <a:ext cx="6046525" cy="4535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22518"/>
            <a:ext cx="2860190" cy="22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2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Grafi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147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1384955"/>
            <a:ext cx="7633469" cy="441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sv-SE" sz="2300" b="1" dirty="0" err="1" smtClean="0">
                <a:latin typeface="Calibri" panose="020F0502020204030204" pitchFamily="34" charset="0"/>
              </a:rPr>
              <a:t>Regardless</a:t>
            </a:r>
            <a:r>
              <a:rPr lang="sv-SE" sz="2300" b="1" dirty="0" smtClean="0">
                <a:latin typeface="Calibri" panose="020F0502020204030204" pitchFamily="34" charset="0"/>
              </a:rPr>
              <a:t> </a:t>
            </a:r>
            <a:r>
              <a:rPr lang="sv-SE" sz="2300" b="1" dirty="0" err="1" smtClean="0">
                <a:latin typeface="Calibri" panose="020F0502020204030204" pitchFamily="34" charset="0"/>
              </a:rPr>
              <a:t>of</a:t>
            </a:r>
            <a:r>
              <a:rPr lang="sv-SE" sz="2300" b="1" dirty="0" smtClean="0">
                <a:latin typeface="Calibri" panose="020F0502020204030204" pitchFamily="34" charset="0"/>
              </a:rPr>
              <a:t> SNR, an </a:t>
            </a:r>
            <a:r>
              <a:rPr lang="sv-SE" sz="2300" b="1" dirty="0" err="1" smtClean="0">
                <a:latin typeface="Calibri" panose="020F0502020204030204" pitchFamily="34" charset="0"/>
              </a:rPr>
              <a:t>eavesdropper</a:t>
            </a:r>
            <a:r>
              <a:rPr lang="sv-SE" sz="2300" b="1" dirty="0" smtClean="0">
                <a:latin typeface="Calibri" panose="020F0502020204030204" pitchFamily="34" charset="0"/>
              </a:rPr>
              <a:t> </a:t>
            </a:r>
            <a:r>
              <a:rPr lang="sv-SE" sz="2300" b="1" dirty="0" err="1" smtClean="0">
                <a:latin typeface="Calibri" panose="020F0502020204030204" pitchFamily="34" charset="0"/>
              </a:rPr>
              <a:t>with</a:t>
            </a:r>
            <a:r>
              <a:rPr lang="sv-SE" sz="2300" b="1" dirty="0" smtClean="0">
                <a:latin typeface="Calibri" panose="020F0502020204030204" pitchFamily="34" charset="0"/>
              </a:rPr>
              <a:t> less </a:t>
            </a:r>
            <a:r>
              <a:rPr lang="sv-SE" sz="2300" b="1" dirty="0" err="1" smtClean="0">
                <a:latin typeface="Calibri" panose="020F0502020204030204" pitchFamily="34" charset="0"/>
              </a:rPr>
              <a:t>antennas</a:t>
            </a:r>
            <a:r>
              <a:rPr lang="sv-SE" sz="2300" b="1" dirty="0" smtClean="0">
                <a:latin typeface="Calibri" panose="020F0502020204030204" pitchFamily="34" charset="0"/>
              </a:rPr>
              <a:t> </a:t>
            </a:r>
            <a:r>
              <a:rPr lang="sv-SE" sz="2300" b="1" dirty="0" err="1" smtClean="0">
                <a:latin typeface="Calibri" panose="020F0502020204030204" pitchFamily="34" charset="0"/>
              </a:rPr>
              <a:t>than</a:t>
            </a:r>
            <a:r>
              <a:rPr lang="sv-SE" sz="2300" b="1" dirty="0" smtClean="0">
                <a:latin typeface="Calibri" panose="020F0502020204030204" pitchFamily="34" charset="0"/>
              </a:rPr>
              <a:t> the transmitter </a:t>
            </a:r>
            <a:r>
              <a:rPr lang="sv-SE" sz="2300" b="1" dirty="0" err="1">
                <a:latin typeface="Calibri" panose="020F0502020204030204" pitchFamily="34" charset="0"/>
              </a:rPr>
              <a:t>cannot</a:t>
            </a:r>
            <a:r>
              <a:rPr lang="sv-SE" sz="2300" b="1" dirty="0">
                <a:latin typeface="Calibri" panose="020F0502020204030204" pitchFamily="34" charset="0"/>
              </a:rPr>
              <a:t> </a:t>
            </a:r>
            <a:r>
              <a:rPr lang="sv-SE" sz="2300" b="1" dirty="0" err="1" smtClean="0">
                <a:latin typeface="Calibri" panose="020F0502020204030204" pitchFamily="34" charset="0"/>
              </a:rPr>
              <a:t>estimate</a:t>
            </a:r>
            <a:r>
              <a:rPr lang="sv-SE" sz="2300" b="1" dirty="0" smtClean="0">
                <a:latin typeface="Calibri" panose="020F0502020204030204" pitchFamily="34" charset="0"/>
              </a:rPr>
              <a:t> the symbol</a:t>
            </a:r>
            <a:endParaRPr lang="sv-SE" sz="2300" b="1" dirty="0">
              <a:latin typeface="Calibri" panose="020F0502020204030204" pitchFamily="34" charset="0"/>
            </a:endParaRPr>
          </a:p>
          <a:p>
            <a:pPr marL="285750" indent="-285750" algn="just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endParaRPr lang="sv-SE" sz="2300" b="1" dirty="0">
              <a:latin typeface="Calibri" panose="020F0502020204030204" pitchFamily="34" charset="0"/>
            </a:endParaRPr>
          </a:p>
          <a:p>
            <a:pPr marL="285750" indent="-285750" algn="just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sv-SE" sz="2300" b="1" dirty="0" smtClean="0">
                <a:latin typeface="Calibri" panose="020F0502020204030204" pitchFamily="34" charset="0"/>
              </a:rPr>
              <a:t>An </a:t>
            </a:r>
            <a:r>
              <a:rPr lang="sv-SE" sz="2300" b="1" dirty="0" err="1" smtClean="0">
                <a:latin typeface="Calibri" panose="020F0502020204030204" pitchFamily="34" charset="0"/>
              </a:rPr>
              <a:t>eavesdropper</a:t>
            </a:r>
            <a:r>
              <a:rPr lang="sv-SE" sz="2300" b="1" dirty="0" smtClean="0">
                <a:latin typeface="Calibri" panose="020F0502020204030204" pitchFamily="34" charset="0"/>
              </a:rPr>
              <a:t> </a:t>
            </a:r>
            <a:r>
              <a:rPr lang="sv-SE" sz="2300" b="1" dirty="0" err="1" smtClean="0">
                <a:latin typeface="Calibri" panose="020F0502020204030204" pitchFamily="34" charset="0"/>
              </a:rPr>
              <a:t>with</a:t>
            </a:r>
            <a:r>
              <a:rPr lang="sv-SE" sz="2300" b="1" dirty="0" smtClean="0">
                <a:latin typeface="Calibri" panose="020F0502020204030204" pitchFamily="34" charset="0"/>
              </a:rPr>
              <a:t> </a:t>
            </a:r>
            <a:r>
              <a:rPr lang="sv-SE" sz="2300" b="1" dirty="0" err="1" smtClean="0">
                <a:latin typeface="Calibri" panose="020F0502020204030204" pitchFamily="34" charset="0"/>
              </a:rPr>
              <a:t>more</a:t>
            </a:r>
            <a:r>
              <a:rPr lang="sv-SE" sz="2300" b="1" dirty="0" smtClean="0">
                <a:latin typeface="Calibri" panose="020F0502020204030204" pitchFamily="34" charset="0"/>
              </a:rPr>
              <a:t> </a:t>
            </a:r>
            <a:r>
              <a:rPr lang="sv-SE" sz="2300" b="1" dirty="0" err="1" smtClean="0">
                <a:latin typeface="Calibri" panose="020F0502020204030204" pitchFamily="34" charset="0"/>
              </a:rPr>
              <a:t>antennas</a:t>
            </a:r>
            <a:r>
              <a:rPr lang="sv-SE" sz="2300" b="1" dirty="0" smtClean="0">
                <a:latin typeface="Calibri" panose="020F0502020204030204" pitchFamily="34" charset="0"/>
              </a:rPr>
              <a:t> </a:t>
            </a:r>
            <a:r>
              <a:rPr lang="sv-SE" sz="2300" b="1" dirty="0" err="1" smtClean="0">
                <a:latin typeface="Calibri" panose="020F0502020204030204" pitchFamily="34" charset="0"/>
              </a:rPr>
              <a:t>can</a:t>
            </a:r>
            <a:r>
              <a:rPr lang="sv-SE" sz="2300" b="1" dirty="0" smtClean="0">
                <a:latin typeface="Calibri" panose="020F0502020204030204" pitchFamily="34" charset="0"/>
              </a:rPr>
              <a:t> </a:t>
            </a:r>
            <a:r>
              <a:rPr lang="sv-SE" sz="2300" b="1" dirty="0" err="1" smtClean="0">
                <a:latin typeface="Calibri" panose="020F0502020204030204" pitchFamily="34" charset="0"/>
              </a:rPr>
              <a:t>estimate</a:t>
            </a:r>
            <a:r>
              <a:rPr lang="sv-SE" sz="2300" b="1" dirty="0" smtClean="0">
                <a:latin typeface="Calibri" panose="020F0502020204030204" pitchFamily="34" charset="0"/>
              </a:rPr>
              <a:t> the symbols </a:t>
            </a:r>
            <a:r>
              <a:rPr lang="sv-SE" sz="2300" b="1" dirty="0" err="1" smtClean="0">
                <a:latin typeface="Calibri" panose="020F0502020204030204" pitchFamily="34" charset="0"/>
              </a:rPr>
              <a:t>with</a:t>
            </a:r>
            <a:r>
              <a:rPr lang="sv-SE" sz="2300" b="1" dirty="0" smtClean="0">
                <a:latin typeface="Calibri" panose="020F0502020204030204" pitchFamily="34" charset="0"/>
              </a:rPr>
              <a:t> </a:t>
            </a:r>
            <a:r>
              <a:rPr lang="sv-SE" sz="2300" b="1" dirty="0" err="1" smtClean="0">
                <a:latin typeface="Calibri" panose="020F0502020204030204" pitchFamily="34" charset="0"/>
              </a:rPr>
              <a:t>enhanced</a:t>
            </a:r>
            <a:r>
              <a:rPr lang="sv-SE" sz="2300" b="1" dirty="0" smtClean="0">
                <a:latin typeface="Calibri" panose="020F0502020204030204" pitchFamily="34" charset="0"/>
              </a:rPr>
              <a:t> </a:t>
            </a:r>
            <a:r>
              <a:rPr lang="sv-SE" sz="2300" b="1" dirty="0" err="1" smtClean="0">
                <a:latin typeface="Calibri" panose="020F0502020204030204" pitchFamily="34" charset="0"/>
              </a:rPr>
              <a:t>noise</a:t>
            </a:r>
            <a:endParaRPr lang="sv-SE" sz="2300" b="1" dirty="0" smtClean="0">
              <a:latin typeface="Calibri" panose="020F0502020204030204" pitchFamily="34" charset="0"/>
            </a:endParaRPr>
          </a:p>
          <a:p>
            <a:pPr marL="285750" indent="-285750" algn="just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endParaRPr lang="sv-SE" sz="2300" b="1" dirty="0">
              <a:latin typeface="Calibri" panose="020F0502020204030204" pitchFamily="34" charset="0"/>
            </a:endParaRPr>
          </a:p>
          <a:p>
            <a:pPr marL="285750" indent="-285750" algn="just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sv-SE" sz="2300" b="1" dirty="0" smtClean="0">
                <a:latin typeface="Calibri" panose="020F0502020204030204" pitchFamily="34" charset="0"/>
              </a:rPr>
              <a:t> </a:t>
            </a:r>
            <a:r>
              <a:rPr lang="sv-SE" sz="2300" b="1" dirty="0">
                <a:latin typeface="Calibri" panose="020F0502020204030204" pitchFamily="34" charset="0"/>
              </a:rPr>
              <a:t>T</a:t>
            </a:r>
            <a:r>
              <a:rPr lang="sv-SE" sz="2300" b="1" dirty="0" smtClean="0">
                <a:latin typeface="Calibri" panose="020F0502020204030204" pitchFamily="34" charset="0"/>
              </a:rPr>
              <a:t>he </a:t>
            </a:r>
            <a:r>
              <a:rPr lang="sv-SE" sz="2300" b="1" dirty="0" err="1" smtClean="0">
                <a:latin typeface="Calibri" panose="020F0502020204030204" pitchFamily="34" charset="0"/>
              </a:rPr>
              <a:t>eavesdropper</a:t>
            </a:r>
            <a:r>
              <a:rPr lang="sv-SE" sz="2300" b="1" dirty="0" smtClean="0">
                <a:latin typeface="Calibri" panose="020F0502020204030204" pitchFamily="34" charset="0"/>
              </a:rPr>
              <a:t> </a:t>
            </a:r>
            <a:r>
              <a:rPr lang="sv-SE" sz="2300" b="1" dirty="0" err="1" smtClean="0">
                <a:latin typeface="Calibri" panose="020F0502020204030204" pitchFamily="34" charset="0"/>
              </a:rPr>
              <a:t>needs</a:t>
            </a:r>
            <a:r>
              <a:rPr lang="sv-SE" sz="2300" b="1" dirty="0" smtClean="0">
                <a:latin typeface="Calibri" panose="020F0502020204030204" pitchFamily="34" charset="0"/>
              </a:rPr>
              <a:t> to </a:t>
            </a:r>
            <a:r>
              <a:rPr lang="sv-SE" sz="2300" b="1" dirty="0" err="1" smtClean="0">
                <a:latin typeface="Calibri" panose="020F0502020204030204" pitchFamily="34" charset="0"/>
              </a:rPr>
              <a:t>have</a:t>
            </a:r>
            <a:r>
              <a:rPr lang="sv-SE" sz="2300" b="1" dirty="0" smtClean="0">
                <a:latin typeface="Calibri" panose="020F0502020204030204" pitchFamily="34" charset="0"/>
              </a:rPr>
              <a:t>                in the </a:t>
            </a:r>
            <a:r>
              <a:rPr lang="sv-SE" sz="2300" b="1" dirty="0" err="1" smtClean="0">
                <a:latin typeface="Calibri" panose="020F0502020204030204" pitchFamily="34" charset="0"/>
              </a:rPr>
              <a:t>directional</a:t>
            </a:r>
            <a:r>
              <a:rPr lang="sv-SE" sz="2300" b="1" dirty="0" smtClean="0">
                <a:latin typeface="Calibri" panose="020F0502020204030204" pitchFamily="34" charset="0"/>
              </a:rPr>
              <a:t> modulation, </a:t>
            </a:r>
            <a:r>
              <a:rPr lang="sv-SE" sz="2300" b="1" dirty="0" err="1" smtClean="0">
                <a:latin typeface="Calibri" panose="020F0502020204030204" pitchFamily="34" charset="0"/>
              </a:rPr>
              <a:t>while</a:t>
            </a:r>
            <a:r>
              <a:rPr lang="sv-SE" sz="2300" b="1" dirty="0" smtClean="0">
                <a:latin typeface="Calibri" panose="020F0502020204030204" pitchFamily="34" charset="0"/>
              </a:rPr>
              <a:t> it is                 in the ZF </a:t>
            </a:r>
            <a:r>
              <a:rPr lang="sv-SE" sz="2300" b="1" dirty="0" err="1" smtClean="0">
                <a:latin typeface="Calibri" panose="020F0502020204030204" pitchFamily="34" charset="0"/>
              </a:rPr>
              <a:t>precoding</a:t>
            </a:r>
            <a:endParaRPr lang="sv-SE" sz="2300" b="1" dirty="0" smtClean="0">
              <a:latin typeface="Calibri" panose="020F0502020204030204" pitchFamily="34" charset="0"/>
            </a:endParaRPr>
          </a:p>
          <a:p>
            <a:pPr marL="285750" indent="-285750" algn="just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endParaRPr lang="sv-SE" sz="2300" b="1" dirty="0">
              <a:latin typeface="Calibri" panose="020F0502020204030204" pitchFamily="34" charset="0"/>
            </a:endParaRPr>
          </a:p>
          <a:p>
            <a:pPr marL="285750" indent="-285750" algn="just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sv-SE" sz="2300" b="1" dirty="0" err="1" smtClean="0">
                <a:latin typeface="Calibri" panose="020F0502020204030204" pitchFamily="34" charset="0"/>
              </a:rPr>
              <a:t>Directional</a:t>
            </a:r>
            <a:r>
              <a:rPr lang="sv-SE" sz="2300" b="1" dirty="0" smtClean="0">
                <a:latin typeface="Calibri" panose="020F0502020204030204" pitchFamily="34" charset="0"/>
              </a:rPr>
              <a:t> modulation is an </a:t>
            </a:r>
            <a:r>
              <a:rPr lang="sv-SE" sz="2300" b="1" dirty="0" err="1" smtClean="0">
                <a:latin typeface="Calibri" panose="020F0502020204030204" pitchFamily="34" charset="0"/>
              </a:rPr>
              <a:t>attractive</a:t>
            </a:r>
            <a:r>
              <a:rPr lang="sv-SE" sz="2300" b="1" dirty="0" smtClean="0">
                <a:latin typeface="Calibri" panose="020F0502020204030204" pitchFamily="34" charset="0"/>
              </a:rPr>
              <a:t> choice to </a:t>
            </a:r>
            <a:r>
              <a:rPr lang="sv-SE" sz="2300" b="1" dirty="0" err="1" smtClean="0">
                <a:latin typeface="Calibri" panose="020F0502020204030204" pitchFamily="34" charset="0"/>
              </a:rPr>
              <a:t>enhance</a:t>
            </a:r>
            <a:r>
              <a:rPr lang="sv-SE" sz="2300" b="1" dirty="0" smtClean="0">
                <a:latin typeface="Calibri" panose="020F0502020204030204" pitchFamily="34" charset="0"/>
              </a:rPr>
              <a:t> </a:t>
            </a:r>
            <a:r>
              <a:rPr lang="sv-SE" sz="2300" b="1" dirty="0" err="1" smtClean="0">
                <a:latin typeface="Calibri" panose="020F0502020204030204" pitchFamily="34" charset="0"/>
              </a:rPr>
              <a:t>security</a:t>
            </a:r>
            <a:r>
              <a:rPr lang="sv-SE" sz="2300" b="1" dirty="0" smtClean="0">
                <a:latin typeface="Calibri" panose="020F0502020204030204" pitchFamily="34" charset="0"/>
              </a:rPr>
              <a:t> </a:t>
            </a:r>
            <a:r>
              <a:rPr lang="sv-SE" sz="2300" b="1" dirty="0" err="1" smtClean="0">
                <a:latin typeface="Calibri" panose="020F0502020204030204" pitchFamily="34" charset="0"/>
              </a:rPr>
              <a:t>using</a:t>
            </a:r>
            <a:r>
              <a:rPr lang="sv-SE" sz="2300" b="1" dirty="0" smtClean="0">
                <a:latin typeface="Calibri" panose="020F0502020204030204" pitchFamily="34" charset="0"/>
              </a:rPr>
              <a:t> massive MIMO systems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67B28-86DF-487F-A7CE-834E06E20FFC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67544" y="328613"/>
            <a:ext cx="21739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sv-SE" altLang="en-US" sz="3200" b="1" i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Conclusions</a:t>
            </a:r>
            <a:endParaRPr lang="en-US" altLang="en-US" sz="3200" b="1" i="1" dirty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12044"/>
            <a:ext cx="8321675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135" y="4293096"/>
            <a:ext cx="911238" cy="2118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933056"/>
            <a:ext cx="934095" cy="21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3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ChangeArrowheads="1"/>
          </p:cNvSpPr>
          <p:nvPr/>
        </p:nvSpPr>
        <p:spPr bwMode="auto">
          <a:xfrm>
            <a:off x="457200" y="1155700"/>
            <a:ext cx="8218488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sv-SE" altLang="en-US" sz="6000" b="1" dirty="0">
                <a:solidFill>
                  <a:srgbClr val="00B050"/>
                </a:solidFill>
                <a:latin typeface="Calibri" panose="020F0502020204030204" pitchFamily="34" charset="0"/>
              </a:rPr>
              <a:t>Thank you for </a:t>
            </a:r>
            <a:r>
              <a:rPr lang="sv-SE" altLang="en-US" sz="60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attention!</a:t>
            </a:r>
            <a:endParaRPr lang="sv-SE" altLang="en-US" sz="6000" b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140000"/>
              </a:lnSpc>
            </a:pPr>
            <a:endParaRPr lang="sv-SE" altLang="en-US" sz="5400" dirty="0" smtClean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140000"/>
              </a:lnSpc>
            </a:pPr>
            <a:r>
              <a:rPr lang="sv-SE" altLang="en-US" sz="5400" dirty="0" smtClean="0">
                <a:effectLst>
                  <a:reflection blurRad="6350" stA="55000" endA="300" endPos="45500" dir="5400000" sy="-100000" algn="bl" rotWithShape="0"/>
                </a:effectLst>
                <a:latin typeface="Calibri" panose="020F0502020204030204" pitchFamily="34" charset="0"/>
              </a:rPr>
              <a:t>Questions?</a:t>
            </a:r>
            <a:endParaRPr lang="sv-SE" altLang="en-US" sz="5400" dirty="0">
              <a:effectLst>
                <a:reflection blurRad="6350" stA="55000" endA="300" endPos="45500" dir="5400000" sy="-100000" algn="bl" rotWithShape="0"/>
              </a:effectLst>
              <a:latin typeface="Calibri" panose="020F0502020204030204" pitchFamily="34" charset="0"/>
            </a:endParaRPr>
          </a:p>
          <a:p>
            <a:pPr eaLnBrk="1" hangingPunct="1">
              <a:lnSpc>
                <a:spcPct val="140000"/>
              </a:lnSpc>
            </a:pPr>
            <a:endParaRPr lang="sv-SE" altLang="en-US" sz="20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40000"/>
              </a:lnSpc>
            </a:pPr>
            <a:endParaRPr lang="sv-SE" altLang="en-US" sz="2000" dirty="0">
              <a:latin typeface="Calibri" panose="020F0502020204030204" pitchFamily="34" charset="0"/>
            </a:endParaRPr>
          </a:p>
        </p:txBody>
      </p:sp>
      <p:pic>
        <p:nvPicPr>
          <p:cNvPr id="16387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147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390" name="Rectangle 1"/>
          <p:cNvSpPr>
            <a:spLocks noChangeArrowheads="1"/>
          </p:cNvSpPr>
          <p:nvPr/>
        </p:nvSpPr>
        <p:spPr bwMode="auto">
          <a:xfrm>
            <a:off x="539750" y="1323975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  <a:p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053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147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3" y="1329964"/>
            <a:ext cx="7776865" cy="1855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sv-SE" sz="2700" b="1" dirty="0" err="1" smtClean="0">
                <a:latin typeface="Calibri" panose="020F0502020204030204" pitchFamily="34" charset="0"/>
              </a:rPr>
              <a:t>Assumptions</a:t>
            </a:r>
            <a:r>
              <a:rPr lang="sv-SE" sz="2700" b="1" dirty="0" smtClean="0">
                <a:latin typeface="Calibri" panose="020F0502020204030204" pitchFamily="34" charset="0"/>
              </a:rPr>
              <a:t>:</a:t>
            </a:r>
          </a:p>
          <a:p>
            <a:pPr marL="800100" lvl="1" indent="-3429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sv-SE" sz="2300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Rayleigh</a:t>
            </a:r>
            <a:r>
              <a:rPr lang="sv-SE" sz="23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flat fading </a:t>
            </a:r>
            <a:r>
              <a:rPr lang="sv-SE" sz="2300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channel</a:t>
            </a:r>
            <a:endParaRPr lang="sv-SE" sz="23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800100" lvl="1" indent="-3429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sv-SE" sz="23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M-PSK modulation</a:t>
            </a:r>
          </a:p>
          <a:p>
            <a:pPr marL="800100" lvl="1" indent="-3429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sv-SE" sz="2300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Unit</a:t>
            </a:r>
            <a:r>
              <a:rPr lang="sv-SE" sz="23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sv-SE" sz="2300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energy</a:t>
            </a:r>
            <a:r>
              <a:rPr lang="sv-SE" sz="23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sv-SE" sz="23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symbol</a:t>
            </a:r>
            <a:r>
              <a:rPr lang="sv-SE" sz="27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,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67B28-86DF-487F-A7CE-834E06E20FFC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12044"/>
            <a:ext cx="8321675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395536" y="328613"/>
            <a:ext cx="25492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sv-SE" altLang="en-US" sz="32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System </a:t>
            </a:r>
            <a:r>
              <a:rPr lang="sv-SE" altLang="en-US" sz="3200" b="1" i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model</a:t>
            </a:r>
            <a:endParaRPr lang="de-DE" altLang="en-US" sz="3200" b="1" i="1" dirty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1395" y="3331778"/>
            <a:ext cx="5601210" cy="29190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594" y="2767453"/>
            <a:ext cx="912762" cy="30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8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feld 10"/>
          <p:cNvSpPr txBox="1">
            <a:spLocks noChangeArrowheads="1"/>
          </p:cNvSpPr>
          <p:nvPr/>
        </p:nvSpPr>
        <p:spPr bwMode="auto">
          <a:xfrm>
            <a:off x="395536" y="1384955"/>
            <a:ext cx="8624763" cy="349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sv-SE" sz="2700" b="1" dirty="0" err="1" smtClean="0">
                <a:latin typeface="Calibri" panose="020F0502020204030204" pitchFamily="34" charset="0"/>
              </a:rPr>
              <a:t>What</a:t>
            </a:r>
            <a:r>
              <a:rPr lang="sv-SE" sz="2700" b="1" dirty="0" smtClean="0">
                <a:latin typeface="Calibri" panose="020F0502020204030204" pitchFamily="34" charset="0"/>
              </a:rPr>
              <a:t> is </a:t>
            </a:r>
            <a:r>
              <a:rPr lang="sv-SE" sz="2700" b="1" dirty="0" err="1" smtClean="0">
                <a:latin typeface="Calibri" panose="020F0502020204030204" pitchFamily="34" charset="0"/>
              </a:rPr>
              <a:t>directional</a:t>
            </a:r>
            <a:r>
              <a:rPr lang="sv-SE" sz="2700" b="1" dirty="0" smtClean="0">
                <a:latin typeface="Calibri" panose="020F0502020204030204" pitchFamily="34" charset="0"/>
              </a:rPr>
              <a:t> modulation?</a:t>
            </a: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sv-SE" sz="2700" b="1" dirty="0" smtClean="0">
                <a:latin typeface="Calibri" panose="020F0502020204030204" pitchFamily="34" charset="0"/>
              </a:rPr>
              <a:t>Motivation</a:t>
            </a:r>
          </a:p>
          <a:p>
            <a:pPr marL="342900" indent="-342900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700" b="1" dirty="0" smtClean="0">
                <a:latin typeface="Calibri" panose="020F0502020204030204" pitchFamily="34" charset="0"/>
              </a:rPr>
              <a:t>Security </a:t>
            </a:r>
            <a:r>
              <a:rPr lang="en-US" sz="2700" b="1" dirty="0" smtClean="0">
                <a:latin typeface="Calibri" panose="020F0502020204030204" pitchFamily="34" charset="0"/>
              </a:rPr>
              <a:t>analysis</a:t>
            </a:r>
          </a:p>
          <a:p>
            <a:pPr marL="342900" indent="-342900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700" b="1" dirty="0" smtClean="0">
                <a:latin typeface="Calibri" panose="020F0502020204030204" pitchFamily="34" charset="0"/>
              </a:rPr>
              <a:t>Transmitter design</a:t>
            </a:r>
            <a:endParaRPr lang="en-US" sz="2700" b="1" dirty="0" smtClean="0">
              <a:latin typeface="Calibri" panose="020F050202020403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700" b="1" dirty="0" smtClean="0">
                <a:latin typeface="Calibri" panose="020F0502020204030204" pitchFamily="34" charset="0"/>
              </a:rPr>
              <a:t>Benchmark</a:t>
            </a:r>
          </a:p>
          <a:p>
            <a:pPr marL="342900" indent="-342900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700" b="1" dirty="0" smtClean="0">
                <a:latin typeface="Calibri" panose="020F0502020204030204" pitchFamily="34" charset="0"/>
              </a:rPr>
              <a:t>Simulation results</a:t>
            </a:r>
          </a:p>
          <a:p>
            <a:pPr marL="342900" indent="-342900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700" b="1" dirty="0" smtClean="0">
                <a:latin typeface="Calibri" panose="020F0502020204030204" pitchFamily="34" charset="0"/>
              </a:rPr>
              <a:t>Conclusions</a:t>
            </a:r>
            <a:endParaRPr lang="en-US" sz="2700" b="1" dirty="0" smtClean="0">
              <a:latin typeface="Calibri" panose="020F0502020204030204" pitchFamily="34" charset="0"/>
            </a:endParaRPr>
          </a:p>
        </p:txBody>
      </p:sp>
      <p:sp>
        <p:nvSpPr>
          <p:cNvPr id="3075" name="Rectangle 19"/>
          <p:cNvSpPr>
            <a:spLocks noChangeArrowheads="1"/>
          </p:cNvSpPr>
          <p:nvPr/>
        </p:nvSpPr>
        <p:spPr bwMode="auto">
          <a:xfrm>
            <a:off x="395536" y="328613"/>
            <a:ext cx="14382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sv-SE" altLang="en-US" sz="3200" b="1" i="1" dirty="0" smtClean="0">
                <a:solidFill>
                  <a:srgbClr val="0070C0"/>
                </a:solidFill>
                <a:latin typeface="Calibri" pitchFamily="34" charset="0"/>
              </a:rPr>
              <a:t>Outline</a:t>
            </a:r>
            <a:endParaRPr lang="de-DE" altLang="en-US" sz="3200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3076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147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67B28-86DF-487F-A7CE-834E06E20FFC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12044"/>
            <a:ext cx="8321675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921" y="3556028"/>
            <a:ext cx="3884290" cy="2125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147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1384955"/>
            <a:ext cx="7633469" cy="433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sv-SE" sz="2700" b="1" dirty="0" smtClean="0">
                <a:latin typeface="Calibri" panose="020F0502020204030204" pitchFamily="34" charset="0"/>
              </a:rPr>
              <a:t>The modulation </a:t>
            </a:r>
            <a:r>
              <a:rPr lang="sv-SE" sz="2700" b="1" dirty="0" err="1" smtClean="0">
                <a:latin typeface="Calibri" panose="020F0502020204030204" pitchFamily="34" charset="0"/>
              </a:rPr>
              <a:t>happens</a:t>
            </a:r>
            <a:r>
              <a:rPr lang="sv-SE" sz="2700" b="1" dirty="0" smtClean="0">
                <a:latin typeface="Calibri" panose="020F0502020204030204" pitchFamily="34" charset="0"/>
              </a:rPr>
              <a:t> </a:t>
            </a:r>
            <a:r>
              <a:rPr lang="sv-SE" sz="2700" b="1" dirty="0" err="1" smtClean="0">
                <a:latin typeface="Calibri" panose="020F0502020204030204" pitchFamily="34" charset="0"/>
              </a:rPr>
              <a:t>while</a:t>
            </a:r>
            <a:r>
              <a:rPr lang="sv-SE" sz="2700" b="1" dirty="0" smtClean="0">
                <a:latin typeface="Calibri" panose="020F0502020204030204" pitchFamily="34" charset="0"/>
              </a:rPr>
              <a:t> the signal </a:t>
            </a:r>
            <a:r>
              <a:rPr lang="sv-SE" sz="2700" b="1" dirty="0" err="1" smtClean="0">
                <a:latin typeface="Calibri" panose="020F0502020204030204" pitchFamily="34" charset="0"/>
              </a:rPr>
              <a:t>passes</a:t>
            </a:r>
            <a:r>
              <a:rPr lang="sv-SE" sz="2700" b="1" dirty="0" smtClean="0">
                <a:latin typeface="Calibri" panose="020F0502020204030204" pitchFamily="34" charset="0"/>
              </a:rPr>
              <a:t> the </a:t>
            </a:r>
            <a:r>
              <a:rPr lang="sv-SE" sz="2700" b="1" dirty="0" err="1" smtClean="0">
                <a:latin typeface="Calibri" panose="020F0502020204030204" pitchFamily="34" charset="0"/>
              </a:rPr>
              <a:t>channel</a:t>
            </a:r>
            <a:endParaRPr lang="sv-SE" sz="2700" b="1" dirty="0" smtClean="0">
              <a:latin typeface="Calibri" panose="020F0502020204030204" pitchFamily="34" charset="0"/>
            </a:endParaRP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sv-SE" sz="2700" b="1" dirty="0" smtClean="0">
              <a:latin typeface="Calibri" panose="020F0502020204030204" pitchFamily="34" charset="0"/>
            </a:endParaRP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sv-SE" sz="2700" b="1" dirty="0">
                <a:latin typeface="Calibri" panose="020F0502020204030204" pitchFamily="34" charset="0"/>
              </a:rPr>
              <a:t>The </a:t>
            </a:r>
            <a:r>
              <a:rPr lang="sv-SE" sz="2700" b="1" dirty="0" err="1">
                <a:latin typeface="Calibri" panose="020F0502020204030204" pitchFamily="34" charset="0"/>
              </a:rPr>
              <a:t>antenna</a:t>
            </a:r>
            <a:r>
              <a:rPr lang="sv-SE" sz="2700" b="1" dirty="0">
                <a:latin typeface="Calibri" panose="020F0502020204030204" pitchFamily="34" charset="0"/>
              </a:rPr>
              <a:t> </a:t>
            </a:r>
            <a:r>
              <a:rPr lang="sv-SE" sz="2700" b="1" dirty="0" err="1">
                <a:latin typeface="Calibri" panose="020F0502020204030204" pitchFamily="34" charset="0"/>
              </a:rPr>
              <a:t>weights</a:t>
            </a:r>
            <a:r>
              <a:rPr lang="sv-SE" sz="2700" b="1" dirty="0">
                <a:latin typeface="Calibri" panose="020F0502020204030204" pitchFamily="34" charset="0"/>
              </a:rPr>
              <a:t> </a:t>
            </a:r>
            <a:r>
              <a:rPr lang="sv-SE" sz="2700" b="1" dirty="0" err="1">
                <a:latin typeface="Calibri" panose="020F0502020204030204" pitchFamily="34" charset="0"/>
              </a:rPr>
              <a:t>change</a:t>
            </a:r>
            <a:r>
              <a:rPr lang="sv-SE" sz="2700" b="1" dirty="0">
                <a:latin typeface="Calibri" panose="020F0502020204030204" pitchFamily="34" charset="0"/>
              </a:rPr>
              <a:t> as the symbol rate </a:t>
            </a:r>
          </a:p>
          <a:p>
            <a:pPr eaLnBrk="1" hangingPunct="1">
              <a:spcBef>
                <a:spcPct val="20000"/>
              </a:spcBef>
              <a:defRPr/>
            </a:pPr>
            <a:endParaRPr lang="sv-SE" sz="2700" b="1" dirty="0">
              <a:latin typeface="Calibri" panose="020F0502020204030204" pitchFamily="34" charset="0"/>
            </a:endParaRP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sv-SE" sz="2700" b="1" dirty="0" smtClean="0">
                <a:latin typeface="Calibri" panose="020F0502020204030204" pitchFamily="34" charset="0"/>
              </a:rPr>
              <a:t>Different </a:t>
            </a:r>
            <a:r>
              <a:rPr lang="sv-SE" sz="2700" b="1" dirty="0" err="1" smtClean="0">
                <a:latin typeface="Calibri" panose="020F0502020204030204" pitchFamily="34" charset="0"/>
              </a:rPr>
              <a:t>locations</a:t>
            </a:r>
            <a:r>
              <a:rPr lang="sv-SE" sz="2700" b="1" dirty="0" smtClean="0">
                <a:latin typeface="Calibri" panose="020F0502020204030204" pitchFamily="34" charset="0"/>
              </a:rPr>
              <a:t> get different </a:t>
            </a:r>
            <a:r>
              <a:rPr lang="sv-SE" sz="2700" b="1" dirty="0" smtClean="0">
                <a:latin typeface="Calibri" panose="020F0502020204030204" pitchFamily="34" charset="0"/>
              </a:rPr>
              <a:t>symbols (</a:t>
            </a:r>
            <a:r>
              <a:rPr lang="sv-SE" sz="2700" b="1" dirty="0" err="1" smtClean="0">
                <a:latin typeface="Calibri" panose="020F0502020204030204" pitchFamily="34" charset="0"/>
              </a:rPr>
              <a:t>constellations</a:t>
            </a:r>
            <a:r>
              <a:rPr lang="sv-SE" sz="2700" b="1" dirty="0" smtClean="0">
                <a:latin typeface="Calibri" panose="020F0502020204030204" pitchFamily="34" charset="0"/>
              </a:rPr>
              <a:t>) </a:t>
            </a:r>
            <a:endParaRPr lang="sv-SE" sz="2700" b="1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sv-SE" sz="2700" b="1" dirty="0" smtClean="0">
              <a:latin typeface="Calibri" panose="020F0502020204030204" pitchFamily="34" charset="0"/>
            </a:endParaRP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sv-SE" sz="2700" b="1" dirty="0" smtClean="0">
                <a:latin typeface="Calibri" panose="020F0502020204030204" pitchFamily="34" charset="0"/>
              </a:rPr>
              <a:t>The symbol is </a:t>
            </a:r>
            <a:r>
              <a:rPr lang="sv-SE" sz="2700" b="1" dirty="0" err="1" smtClean="0">
                <a:latin typeface="Calibri" panose="020F0502020204030204" pitchFamily="34" charset="0"/>
              </a:rPr>
              <a:t>recovered</a:t>
            </a:r>
            <a:r>
              <a:rPr lang="sv-SE" sz="2700" b="1" dirty="0" smtClean="0">
                <a:latin typeface="Calibri" panose="020F0502020204030204" pitchFamily="34" charset="0"/>
              </a:rPr>
              <a:t> </a:t>
            </a:r>
            <a:r>
              <a:rPr lang="sv-SE" sz="2700" b="1" dirty="0" err="1" smtClean="0">
                <a:latin typeface="Calibri" panose="020F0502020204030204" pitchFamily="34" charset="0"/>
              </a:rPr>
              <a:t>without</a:t>
            </a:r>
            <a:r>
              <a:rPr lang="sv-SE" sz="2700" b="1" dirty="0" smtClean="0">
                <a:latin typeface="Calibri" panose="020F0502020204030204" pitchFamily="34" charset="0"/>
              </a:rPr>
              <a:t> </a:t>
            </a:r>
            <a:r>
              <a:rPr lang="sv-SE" sz="2700" b="1" dirty="0" err="1" smtClean="0">
                <a:latin typeface="Calibri" panose="020F0502020204030204" pitchFamily="34" charset="0"/>
              </a:rPr>
              <a:t>equalization</a:t>
            </a:r>
            <a:endParaRPr lang="sv-SE" sz="2700" b="1"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67B28-86DF-487F-A7CE-834E06E20FFC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12044"/>
            <a:ext cx="8321675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395536" y="328613"/>
            <a:ext cx="56637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0"/>
            <a:r>
              <a:rPr lang="sv-SE" sz="3200" b="1" i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What</a:t>
            </a:r>
            <a:r>
              <a:rPr lang="sv-SE" sz="32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is </a:t>
            </a:r>
            <a:r>
              <a:rPr lang="sv-SE" sz="3200" b="1" i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directional</a:t>
            </a:r>
            <a:r>
              <a:rPr lang="sv-SE" sz="32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modulation?</a:t>
            </a:r>
            <a:endParaRPr lang="de-DE" altLang="en-US" sz="3200" b="1" i="1" dirty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555" y="1446417"/>
            <a:ext cx="7924797" cy="412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1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feld 10"/>
          <p:cNvSpPr txBox="1">
            <a:spLocks noChangeArrowheads="1"/>
          </p:cNvSpPr>
          <p:nvPr/>
        </p:nvSpPr>
        <p:spPr bwMode="auto">
          <a:xfrm>
            <a:off x="395536" y="1384955"/>
            <a:ext cx="8624763" cy="491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marL="285750" indent="-285750" algn="just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700" b="1" dirty="0">
                <a:latin typeface="Calibri" panose="020F0502020204030204" pitchFamily="34" charset="0"/>
              </a:rPr>
              <a:t>Eavesdropper cannot compute the </a:t>
            </a:r>
            <a:r>
              <a:rPr lang="en-US" sz="2700" b="1" dirty="0" smtClean="0">
                <a:latin typeface="Calibri" panose="020F0502020204030204" pitchFamily="34" charset="0"/>
              </a:rPr>
              <a:t>beamformer</a:t>
            </a:r>
          </a:p>
          <a:p>
            <a:pPr marL="285750" indent="-285750" algn="just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en-US" sz="2700" b="1" dirty="0" smtClean="0">
              <a:latin typeface="Calibri" panose="020F0502020204030204" pitchFamily="34" charset="0"/>
            </a:endParaRPr>
          </a:p>
          <a:p>
            <a:pPr marL="285750" indent="-285750" algn="just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sv-SE" sz="2700" b="1" dirty="0" err="1" smtClean="0">
                <a:latin typeface="Calibri" panose="020F0502020204030204" pitchFamily="34" charset="0"/>
              </a:rPr>
              <a:t>Eavesdropper</a:t>
            </a:r>
            <a:r>
              <a:rPr lang="sv-SE" sz="2700" b="1" dirty="0" smtClean="0">
                <a:latin typeface="Calibri" panose="020F0502020204030204" pitchFamily="34" charset="0"/>
              </a:rPr>
              <a:t> </a:t>
            </a:r>
            <a:r>
              <a:rPr lang="sv-SE" sz="2700" b="1" dirty="0" err="1" smtClean="0">
                <a:latin typeface="Calibri" panose="020F0502020204030204" pitchFamily="34" charset="0"/>
              </a:rPr>
              <a:t>needs</a:t>
            </a:r>
            <a:r>
              <a:rPr lang="sv-SE" sz="2700" b="1" dirty="0" smtClean="0">
                <a:latin typeface="Calibri" panose="020F0502020204030204" pitchFamily="34" charset="0"/>
              </a:rPr>
              <a:t> to </a:t>
            </a:r>
            <a:r>
              <a:rPr lang="sv-SE" sz="2700" b="1" dirty="0" err="1" smtClean="0">
                <a:latin typeface="Calibri" panose="020F0502020204030204" pitchFamily="34" charset="0"/>
              </a:rPr>
              <a:t>estimate</a:t>
            </a:r>
            <a:r>
              <a:rPr lang="sv-SE" sz="2700" b="1" dirty="0" smtClean="0">
                <a:latin typeface="Calibri" panose="020F0502020204030204" pitchFamily="34" charset="0"/>
              </a:rPr>
              <a:t> the symbols and </a:t>
            </a:r>
            <a:r>
              <a:rPr lang="sv-SE" sz="2700" b="1" dirty="0" err="1" smtClean="0">
                <a:latin typeface="Calibri" panose="020F0502020204030204" pitchFamily="34" charset="0"/>
              </a:rPr>
              <a:t>suffers</a:t>
            </a:r>
            <a:r>
              <a:rPr lang="sv-SE" sz="2700" b="1" dirty="0" smtClean="0">
                <a:latin typeface="Calibri" panose="020F0502020204030204" pitchFamily="34" charset="0"/>
              </a:rPr>
              <a:t> </a:t>
            </a:r>
            <a:r>
              <a:rPr lang="sv-SE" sz="2700" b="1" dirty="0" err="1" smtClean="0">
                <a:latin typeface="Calibri" panose="020F0502020204030204" pitchFamily="34" charset="0"/>
              </a:rPr>
              <a:t>enhanced</a:t>
            </a:r>
            <a:r>
              <a:rPr lang="sv-SE" sz="2700" b="1" dirty="0" smtClean="0">
                <a:latin typeface="Calibri" panose="020F0502020204030204" pitchFamily="34" charset="0"/>
              </a:rPr>
              <a:t> </a:t>
            </a:r>
            <a:r>
              <a:rPr lang="sv-SE" sz="2700" b="1" dirty="0" err="1" smtClean="0">
                <a:latin typeface="Calibri" panose="020F0502020204030204" pitchFamily="34" charset="0"/>
              </a:rPr>
              <a:t>noise</a:t>
            </a:r>
            <a:endParaRPr lang="sv-SE" sz="2700" b="1" dirty="0" smtClean="0">
              <a:latin typeface="Calibri" panose="020F0502020204030204" pitchFamily="34" charset="0"/>
            </a:endParaRPr>
          </a:p>
          <a:p>
            <a:pPr marL="285750" indent="-285750" algn="just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sv-SE" sz="2700" b="1" dirty="0">
              <a:latin typeface="Calibri" panose="020F0502020204030204" pitchFamily="34" charset="0"/>
            </a:endParaRPr>
          </a:p>
          <a:p>
            <a:pPr marL="285750" indent="-285750" algn="just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sv-SE" sz="2700" b="1" dirty="0" err="1" smtClean="0">
                <a:latin typeface="Calibri" panose="020F0502020204030204" pitchFamily="34" charset="0"/>
              </a:rPr>
              <a:t>Legitimate</a:t>
            </a:r>
            <a:r>
              <a:rPr lang="sv-SE" sz="2700" b="1" dirty="0" smtClean="0">
                <a:latin typeface="Calibri" panose="020F0502020204030204" pitchFamily="34" charset="0"/>
              </a:rPr>
              <a:t> receiver </a:t>
            </a:r>
            <a:r>
              <a:rPr lang="sv-SE" sz="2700" b="1" dirty="0" err="1" smtClean="0">
                <a:latin typeface="Calibri" panose="020F0502020204030204" pitchFamily="34" charset="0"/>
              </a:rPr>
              <a:t>can</a:t>
            </a:r>
            <a:r>
              <a:rPr lang="sv-SE" sz="2700" b="1" dirty="0" smtClean="0">
                <a:latin typeface="Calibri" panose="020F0502020204030204" pitchFamily="34" charset="0"/>
              </a:rPr>
              <a:t> </a:t>
            </a:r>
            <a:r>
              <a:rPr lang="sv-SE" sz="2700" b="1" dirty="0" err="1" smtClean="0">
                <a:latin typeface="Calibri" panose="020F0502020204030204" pitchFamily="34" charset="0"/>
              </a:rPr>
              <a:t>directly</a:t>
            </a:r>
            <a:r>
              <a:rPr lang="sv-SE" sz="2700" b="1" dirty="0" smtClean="0">
                <a:latin typeface="Calibri" panose="020F0502020204030204" pitchFamily="34" charset="0"/>
              </a:rPr>
              <a:t> </a:t>
            </a:r>
            <a:r>
              <a:rPr lang="sv-SE" sz="2700" b="1" dirty="0" err="1" smtClean="0">
                <a:latin typeface="Calibri" panose="020F0502020204030204" pitchFamily="34" charset="0"/>
              </a:rPr>
              <a:t>recover</a:t>
            </a:r>
            <a:r>
              <a:rPr lang="sv-SE" sz="2700" b="1" dirty="0" smtClean="0">
                <a:latin typeface="Calibri" panose="020F0502020204030204" pitchFamily="34" charset="0"/>
              </a:rPr>
              <a:t> the </a:t>
            </a:r>
            <a:r>
              <a:rPr lang="sv-SE" sz="2700" b="1" dirty="0" smtClean="0">
                <a:latin typeface="Calibri" panose="020F0502020204030204" pitchFamily="34" charset="0"/>
              </a:rPr>
              <a:t>symbols</a:t>
            </a:r>
          </a:p>
          <a:p>
            <a:pPr marL="285750" indent="-285750" algn="just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sv-SE" sz="2700" b="1" dirty="0" smtClean="0">
              <a:latin typeface="Calibri" panose="020F0502020204030204" pitchFamily="34" charset="0"/>
            </a:endParaRPr>
          </a:p>
          <a:p>
            <a:pPr marL="285750" indent="-285750" algn="just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sv-SE" sz="2700" b="1" dirty="0" smtClean="0">
                <a:latin typeface="Calibri" panose="020F0502020204030204" pitchFamily="34" charset="0"/>
              </a:rPr>
              <a:t>The </a:t>
            </a:r>
            <a:r>
              <a:rPr lang="sv-SE" sz="2700" b="1" dirty="0" err="1" smtClean="0">
                <a:latin typeface="Calibri" panose="020F0502020204030204" pitchFamily="34" charset="0"/>
              </a:rPr>
              <a:t>eavesdropper’s</a:t>
            </a:r>
            <a:r>
              <a:rPr lang="sv-SE" sz="2700" b="1" dirty="0" smtClean="0">
                <a:latin typeface="Calibri" panose="020F0502020204030204" pitchFamily="34" charset="0"/>
              </a:rPr>
              <a:t> CSI is not </a:t>
            </a:r>
            <a:r>
              <a:rPr lang="sv-SE" sz="2700" b="1" dirty="0" err="1" smtClean="0">
                <a:latin typeface="Calibri" panose="020F0502020204030204" pitchFamily="34" charset="0"/>
              </a:rPr>
              <a:t>required</a:t>
            </a:r>
            <a:endParaRPr lang="sv-SE" sz="2700" b="1" dirty="0" smtClean="0">
              <a:latin typeface="Calibri" panose="020F0502020204030204" pitchFamily="34" charset="0"/>
            </a:endParaRPr>
          </a:p>
          <a:p>
            <a:pPr marL="285750" indent="-285750" algn="just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sv-SE" sz="2700" b="1" dirty="0" smtClean="0">
              <a:latin typeface="Calibri" panose="020F0502020204030204" pitchFamily="34" charset="0"/>
            </a:endParaRPr>
          </a:p>
          <a:p>
            <a:pPr marL="285750" indent="-285750" algn="just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sv-SE" sz="2700" b="1" dirty="0" smtClean="0">
                <a:latin typeface="Calibri" panose="020F0502020204030204" pitchFamily="34" charset="0"/>
              </a:rPr>
              <a:t>The rate is not </a:t>
            </a:r>
            <a:r>
              <a:rPr lang="sv-SE" sz="2700" b="1" dirty="0" err="1" smtClean="0">
                <a:latin typeface="Calibri" panose="020F0502020204030204" pitchFamily="34" charset="0"/>
              </a:rPr>
              <a:t>reduced</a:t>
            </a:r>
            <a:r>
              <a:rPr lang="sv-SE" sz="2700" b="1" dirty="0" smtClean="0">
                <a:latin typeface="Calibri" panose="020F0502020204030204" pitchFamily="34" charset="0"/>
              </a:rPr>
              <a:t> (</a:t>
            </a:r>
            <a:r>
              <a:rPr lang="sv-SE" sz="2700" b="1" dirty="0" err="1" smtClean="0">
                <a:latin typeface="Calibri" panose="020F0502020204030204" pitchFamily="34" charset="0"/>
              </a:rPr>
              <a:t>compared</a:t>
            </a:r>
            <a:r>
              <a:rPr lang="sv-SE" sz="2700" b="1" dirty="0" smtClean="0">
                <a:latin typeface="Calibri" panose="020F0502020204030204" pitchFamily="34" charset="0"/>
              </a:rPr>
              <a:t> </a:t>
            </a:r>
            <a:r>
              <a:rPr lang="sv-SE" sz="2700" b="1" dirty="0">
                <a:latin typeface="Calibri" panose="020F0502020204030204" pitchFamily="34" charset="0"/>
              </a:rPr>
              <a:t>to </a:t>
            </a:r>
            <a:r>
              <a:rPr lang="sv-SE" sz="2700" b="1" dirty="0" err="1">
                <a:latin typeface="Calibri" panose="020F0502020204030204" pitchFamily="34" charset="0"/>
              </a:rPr>
              <a:t>secrecy</a:t>
            </a:r>
            <a:r>
              <a:rPr lang="sv-SE" sz="2700" b="1" dirty="0">
                <a:latin typeface="Calibri" panose="020F0502020204030204" pitchFamily="34" charset="0"/>
              </a:rPr>
              <a:t> rate</a:t>
            </a:r>
            <a:r>
              <a:rPr lang="sv-SE" sz="2700" b="1" dirty="0" smtClean="0">
                <a:latin typeface="Calibri" panose="020F0502020204030204" pitchFamily="34" charset="0"/>
              </a:rPr>
              <a:t>)</a:t>
            </a:r>
            <a:endParaRPr lang="sv-SE" sz="2700" b="1" dirty="0">
              <a:latin typeface="Calibri" panose="020F0502020204030204" pitchFamily="34" charset="0"/>
            </a:endParaRPr>
          </a:p>
        </p:txBody>
      </p:sp>
      <p:pic>
        <p:nvPicPr>
          <p:cNvPr id="3076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147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67B28-86DF-487F-A7CE-834E06E20FFC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12044"/>
            <a:ext cx="8321675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395536" y="328613"/>
            <a:ext cx="7255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sv-SE" altLang="en-US" sz="3200" b="1" i="1" dirty="0" smtClean="0">
                <a:solidFill>
                  <a:srgbClr val="0070C0"/>
                </a:solidFill>
                <a:latin typeface="Calibri" pitchFamily="34" charset="0"/>
              </a:rPr>
              <a:t>Motivation: 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</a:rPr>
              <a:t>Why directional modulation</a:t>
            </a:r>
            <a:r>
              <a:rPr lang="en-US" sz="3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?</a:t>
            </a:r>
            <a:endParaRPr lang="sv-SE" sz="32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09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Grafi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Grafik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147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3" y="1329964"/>
            <a:ext cx="7776865" cy="4921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sv-SE" sz="2700" b="1" dirty="0" smtClean="0">
                <a:latin typeface="Calibri" panose="020F0502020204030204" pitchFamily="34" charset="0"/>
              </a:rPr>
              <a:t>Signal </a:t>
            </a:r>
            <a:r>
              <a:rPr lang="sv-SE" sz="2700" b="1" dirty="0" err="1" smtClean="0">
                <a:latin typeface="Calibri" panose="020F0502020204030204" pitchFamily="34" charset="0"/>
              </a:rPr>
              <a:t>model</a:t>
            </a:r>
            <a:endParaRPr lang="sv-SE" sz="2700" b="1" dirty="0" smtClean="0">
              <a:latin typeface="Calibri" panose="020F0502020204030204" pitchFamily="34" charset="0"/>
            </a:endParaRP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sv-SE" sz="2700" b="1" dirty="0">
              <a:latin typeface="Calibri" panose="020F0502020204030204" pitchFamily="34" charset="0"/>
            </a:endParaRPr>
          </a:p>
          <a:p>
            <a:pPr marL="914400" lvl="1" indent="-4572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sv-SE" sz="23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The </a:t>
            </a:r>
            <a:r>
              <a:rPr lang="sv-SE" sz="2300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eavesdropper</a:t>
            </a:r>
            <a:r>
              <a:rPr lang="sv-SE" sz="23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sv-SE" sz="2300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needs</a:t>
            </a:r>
            <a:r>
              <a:rPr lang="sv-SE" sz="23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to </a:t>
            </a:r>
            <a:r>
              <a:rPr lang="sv-SE" sz="2300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estimate</a:t>
            </a:r>
            <a:r>
              <a:rPr lang="sv-SE" sz="23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”w”! </a:t>
            </a:r>
            <a:endParaRPr lang="sv-SE" sz="23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sv-SE" sz="2700" b="1" dirty="0" smtClean="0">
              <a:latin typeface="Calibri" panose="020F0502020204030204" pitchFamily="34" charset="0"/>
            </a:endParaRP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sv-SE" sz="2700" b="1" dirty="0" smtClean="0">
                <a:latin typeface="Calibri" panose="020F0502020204030204" pitchFamily="34" charset="0"/>
              </a:rPr>
              <a:t>Strong </a:t>
            </a:r>
            <a:r>
              <a:rPr lang="sv-SE" sz="2700" b="1" dirty="0" err="1" smtClean="0">
                <a:latin typeface="Calibri" panose="020F0502020204030204" pitchFamily="34" charset="0"/>
              </a:rPr>
              <a:t>eavesdropper</a:t>
            </a:r>
            <a:r>
              <a:rPr lang="sv-SE" sz="2700" b="1" dirty="0" smtClean="0">
                <a:latin typeface="Calibri" panose="020F0502020204030204" pitchFamily="34" charset="0"/>
              </a:rPr>
              <a:t>:</a:t>
            </a: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sv-SE" sz="2700" b="1" dirty="0" smtClean="0">
              <a:latin typeface="Calibri" panose="020F0502020204030204" pitchFamily="34" charset="0"/>
            </a:endParaRP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sv-SE" sz="2700" b="1" dirty="0">
              <a:latin typeface="Calibri" panose="020F0502020204030204" pitchFamily="34" charset="0"/>
            </a:endParaRP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sv-SE" sz="2700" b="1" dirty="0">
              <a:latin typeface="Calibri" panose="020F0502020204030204" pitchFamily="34" charset="0"/>
            </a:endParaRP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sv-SE" sz="2700" b="1" dirty="0" smtClean="0">
                <a:latin typeface="Calibri" panose="020F0502020204030204" pitchFamily="34" charset="0"/>
              </a:rPr>
              <a:t>Strong transmitter:</a:t>
            </a:r>
          </a:p>
          <a:p>
            <a:pPr eaLnBrk="1" hangingPunct="1">
              <a:spcBef>
                <a:spcPct val="20000"/>
              </a:spcBef>
              <a:defRPr/>
            </a:pPr>
            <a:endParaRPr lang="sv-SE" sz="2700" b="1" dirty="0" smtClean="0"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67B28-86DF-487F-A7CE-834E06E20FFC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12044"/>
            <a:ext cx="8321675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395536" y="328613"/>
            <a:ext cx="30027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sv-SE" altLang="en-US" sz="3200" b="1" i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Security</a:t>
            </a:r>
            <a:r>
              <a:rPr lang="sv-SE" altLang="en-US" sz="32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sv-SE" altLang="en-US" sz="3200" b="1" i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analysis</a:t>
            </a:r>
            <a:endParaRPr lang="de-DE" altLang="en-US" sz="3200" b="1" i="1" dirty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895939"/>
            <a:ext cx="6906667" cy="4628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19" y="1923746"/>
            <a:ext cx="2130857" cy="2691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16832"/>
            <a:ext cx="2127428" cy="2657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94" y="5746914"/>
            <a:ext cx="1535238" cy="401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476" y="3406058"/>
            <a:ext cx="1139048" cy="264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976" y="5364124"/>
            <a:ext cx="1139048" cy="264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78311"/>
            <a:ext cx="5375238" cy="46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5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Grafi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147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1236936"/>
            <a:ext cx="7776865" cy="150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sv-SE" sz="2700" b="1" dirty="0" err="1" smtClean="0">
                <a:latin typeface="Calibri" panose="020F0502020204030204" pitchFamily="34" charset="0"/>
              </a:rPr>
              <a:t>Preserving</a:t>
            </a:r>
            <a:r>
              <a:rPr lang="sv-SE" sz="2700" b="1" dirty="0" smtClean="0">
                <a:latin typeface="Calibri" panose="020F0502020204030204" pitchFamily="34" charset="0"/>
              </a:rPr>
              <a:t> a </a:t>
            </a:r>
            <a:r>
              <a:rPr lang="sv-SE" sz="2700" b="1" dirty="0" err="1" smtClean="0">
                <a:latin typeface="Calibri" panose="020F0502020204030204" pitchFamily="34" charset="0"/>
              </a:rPr>
              <a:t>specific</a:t>
            </a:r>
            <a:r>
              <a:rPr lang="sv-SE" sz="2700" b="1" dirty="0" smtClean="0">
                <a:latin typeface="Calibri" panose="020F0502020204030204" pitchFamily="34" charset="0"/>
              </a:rPr>
              <a:t> </a:t>
            </a:r>
            <a:r>
              <a:rPr lang="sv-SE" sz="2700" b="1" dirty="0" err="1" smtClean="0">
                <a:latin typeface="Calibri" panose="020F0502020204030204" pitchFamily="34" charset="0"/>
              </a:rPr>
              <a:t>phase</a:t>
            </a:r>
            <a:r>
              <a:rPr lang="sv-SE" sz="2700" b="1" dirty="0" smtClean="0">
                <a:latin typeface="Calibri" panose="020F0502020204030204" pitchFamily="34" charset="0"/>
              </a:rPr>
              <a:t> </a:t>
            </a:r>
            <a:r>
              <a:rPr lang="sv-SE" sz="2700" b="1" dirty="0" smtClean="0">
                <a:latin typeface="Calibri" panose="020F0502020204030204" pitchFamily="34" charset="0"/>
              </a:rPr>
              <a:t> at </a:t>
            </a:r>
            <a:r>
              <a:rPr lang="sv-SE" sz="2700" b="1" dirty="0" err="1" smtClean="0">
                <a:latin typeface="Calibri" panose="020F0502020204030204" pitchFamily="34" charset="0"/>
              </a:rPr>
              <a:t>each</a:t>
            </a:r>
            <a:r>
              <a:rPr lang="sv-SE" sz="2700" b="1" dirty="0" smtClean="0">
                <a:latin typeface="Calibri" panose="020F0502020204030204" pitchFamily="34" charset="0"/>
              </a:rPr>
              <a:t> </a:t>
            </a:r>
            <a:r>
              <a:rPr lang="sv-SE" sz="2700" b="1" dirty="0" err="1" smtClean="0">
                <a:latin typeface="Calibri" panose="020F0502020204030204" pitchFamily="34" charset="0"/>
              </a:rPr>
              <a:t>antenna</a:t>
            </a:r>
            <a:endParaRPr lang="sv-SE" sz="2700" b="1" dirty="0" smtClean="0">
              <a:latin typeface="Calibri" panose="020F0502020204030204" pitchFamily="34" charset="0"/>
            </a:endParaRP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sv-SE" sz="2700" b="1" dirty="0" err="1" smtClean="0">
                <a:latin typeface="Calibri" panose="020F0502020204030204" pitchFamily="34" charset="0"/>
              </a:rPr>
              <a:t>Satisfying</a:t>
            </a:r>
            <a:r>
              <a:rPr lang="sv-SE" sz="2700" b="1" dirty="0" smtClean="0">
                <a:latin typeface="Calibri" panose="020F0502020204030204" pitchFamily="34" charset="0"/>
              </a:rPr>
              <a:t> a </a:t>
            </a:r>
            <a:r>
              <a:rPr lang="sv-SE" sz="2700" b="1" dirty="0" err="1" smtClean="0">
                <a:latin typeface="Calibri" panose="020F0502020204030204" pitchFamily="34" charset="0"/>
              </a:rPr>
              <a:t>specific</a:t>
            </a:r>
            <a:r>
              <a:rPr lang="sv-SE" sz="2700" b="1" dirty="0" smtClean="0">
                <a:latin typeface="Calibri" panose="020F0502020204030204" pitchFamily="34" charset="0"/>
              </a:rPr>
              <a:t> SNR at </a:t>
            </a:r>
            <a:r>
              <a:rPr lang="sv-SE" sz="2700" b="1" dirty="0" err="1" smtClean="0">
                <a:latin typeface="Calibri" panose="020F0502020204030204" pitchFamily="34" charset="0"/>
              </a:rPr>
              <a:t>each</a:t>
            </a:r>
            <a:r>
              <a:rPr lang="sv-SE" sz="2700" b="1" dirty="0" smtClean="0">
                <a:latin typeface="Calibri" panose="020F0502020204030204" pitchFamily="34" charset="0"/>
              </a:rPr>
              <a:t> </a:t>
            </a:r>
            <a:r>
              <a:rPr lang="sv-SE" sz="2700" b="1" dirty="0" err="1" smtClean="0">
                <a:latin typeface="Calibri" panose="020F0502020204030204" pitchFamily="34" charset="0"/>
              </a:rPr>
              <a:t>antenna</a:t>
            </a:r>
            <a:endParaRPr lang="sv-SE" sz="2700" b="1" dirty="0" smtClean="0">
              <a:latin typeface="Calibri" panose="020F0502020204030204" pitchFamily="34" charset="0"/>
            </a:endParaRP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sv-SE" sz="2700" b="1" dirty="0" err="1" smtClean="0">
                <a:latin typeface="Calibri" panose="020F0502020204030204" pitchFamily="34" charset="0"/>
              </a:rPr>
              <a:t>Avoiding</a:t>
            </a:r>
            <a:r>
              <a:rPr lang="sv-SE" sz="2700" b="1" dirty="0" smtClean="0">
                <a:latin typeface="Calibri" panose="020F0502020204030204" pitchFamily="34" charset="0"/>
              </a:rPr>
              <a:t> an NP-hard problem!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67B28-86DF-487F-A7CE-834E06E20FFC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12044"/>
            <a:ext cx="8321675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395536" y="328613"/>
            <a:ext cx="33770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sv-SE" altLang="en-US" sz="3200" b="1" i="1" dirty="0">
                <a:solidFill>
                  <a:srgbClr val="0070C0"/>
                </a:solidFill>
                <a:latin typeface="Calibri" panose="020F0502020204030204" pitchFamily="34" charset="0"/>
              </a:rPr>
              <a:t>Transmitter design</a:t>
            </a:r>
            <a:endParaRPr lang="de-DE" altLang="en-US" sz="3200" b="1" i="1" dirty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107" y="4596733"/>
            <a:ext cx="4274286" cy="15685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107" y="2856340"/>
            <a:ext cx="3414286" cy="156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6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Grafik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Grafik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147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1236936"/>
            <a:ext cx="7776865" cy="5752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sv-SE" sz="2700" b="1" dirty="0" err="1" smtClean="0">
                <a:latin typeface="Calibri" panose="020F0502020204030204" pitchFamily="34" charset="0"/>
              </a:rPr>
              <a:t>Transformed</a:t>
            </a:r>
            <a:r>
              <a:rPr lang="sv-SE" sz="2700" b="1" dirty="0" smtClean="0">
                <a:latin typeface="Calibri" panose="020F0502020204030204" pitchFamily="34" charset="0"/>
              </a:rPr>
              <a:t> problem</a:t>
            </a: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sv-SE" sz="1600" b="1" dirty="0"/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sv-SE" sz="2000" b="1" dirty="0" smtClean="0"/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sv-SE" sz="2000" b="1" dirty="0"/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sv-SE" sz="2000" b="1" dirty="0" smtClean="0"/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sv-SE" sz="2000" b="1" dirty="0"/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sv-SE" sz="2000" b="1" dirty="0" smtClean="0"/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sv-SE" sz="2000" b="1" dirty="0" smtClean="0"/>
              <a:t> </a:t>
            </a: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sv-SE" sz="2000" b="1" dirty="0" smtClean="0"/>
              <a:t>                        </a:t>
            </a: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sv-SE" sz="2000" b="1" dirty="0" smtClean="0"/>
              <a:t> </a:t>
            </a: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sv-SE" sz="2000" b="1" dirty="0" smtClean="0">
                <a:latin typeface="Calibri" panose="020F0502020204030204" pitchFamily="34" charset="0"/>
              </a:rPr>
              <a:t>                                      : Last                     </a:t>
            </a:r>
            <a:r>
              <a:rPr lang="sv-SE" sz="2000" b="1" dirty="0" err="1" smtClean="0">
                <a:latin typeface="Calibri" panose="020F0502020204030204" pitchFamily="34" charset="0"/>
              </a:rPr>
              <a:t>columns</a:t>
            </a:r>
            <a:r>
              <a:rPr lang="sv-SE" sz="2000" b="1" dirty="0" smtClean="0">
                <a:latin typeface="Calibri" panose="020F0502020204030204" pitchFamily="34" charset="0"/>
              </a:rPr>
              <a:t> </a:t>
            </a:r>
            <a:r>
              <a:rPr lang="sv-SE" sz="2000" b="1" dirty="0" err="1" smtClean="0">
                <a:latin typeface="Calibri" panose="020F0502020204030204" pitchFamily="34" charset="0"/>
              </a:rPr>
              <a:t>of</a:t>
            </a:r>
            <a:r>
              <a:rPr lang="sv-SE" sz="2000" b="1" dirty="0" smtClean="0">
                <a:latin typeface="Calibri" panose="020F0502020204030204" pitchFamily="34" charset="0"/>
              </a:rPr>
              <a:t>  </a:t>
            </a: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sv-SE" sz="2000" b="1" dirty="0" smtClean="0"/>
              <a:t> </a:t>
            </a: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sv-SE" sz="2000" b="1" dirty="0" smtClean="0"/>
              <a:t> </a:t>
            </a: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sv-SE" sz="2000" b="1" dirty="0"/>
          </a:p>
          <a:p>
            <a:pPr eaLnBrk="1" hangingPunct="1">
              <a:spcBef>
                <a:spcPct val="20000"/>
              </a:spcBef>
              <a:defRPr/>
            </a:pPr>
            <a:endParaRPr lang="sv-SE" sz="2000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67B28-86DF-487F-A7CE-834E06E20FFC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12044"/>
            <a:ext cx="8321675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395536" y="328613"/>
            <a:ext cx="33770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sv-SE" altLang="en-US" sz="32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Transmitter design</a:t>
            </a:r>
            <a:endParaRPr lang="de-DE" altLang="en-US" sz="3200" b="1" i="1" dirty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269" y="2046777"/>
            <a:ext cx="3685714" cy="1352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52" y="5029799"/>
            <a:ext cx="2076952" cy="251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52" y="4654271"/>
            <a:ext cx="3425524" cy="277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714" y="5029799"/>
            <a:ext cx="1010286" cy="2118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048085"/>
            <a:ext cx="207238" cy="1752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0" y="5646389"/>
            <a:ext cx="2947047" cy="3611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52" y="3929141"/>
            <a:ext cx="3142095" cy="2529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52" y="4294284"/>
            <a:ext cx="2937905" cy="2514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0" y="5379423"/>
            <a:ext cx="899048" cy="1904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776" y="3930664"/>
            <a:ext cx="2072381" cy="251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546" y="3920946"/>
            <a:ext cx="2052571" cy="25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7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Grafik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Grafik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147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1268760"/>
            <a:ext cx="7633469" cy="528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sv-SE" sz="2700" b="1" dirty="0" smtClean="0">
                <a:latin typeface="Calibri" panose="020F0502020204030204" pitchFamily="34" charset="0"/>
              </a:rPr>
              <a:t>Benchmark: </a:t>
            </a:r>
            <a:r>
              <a:rPr lang="sv-SE" sz="2700" b="1" dirty="0" err="1" smtClean="0">
                <a:latin typeface="Calibri" panose="020F0502020204030204" pitchFamily="34" charset="0"/>
              </a:rPr>
              <a:t>zero-forcing</a:t>
            </a:r>
            <a:r>
              <a:rPr lang="sv-SE" sz="2700" b="1" dirty="0" smtClean="0">
                <a:latin typeface="Calibri" panose="020F0502020204030204" pitchFamily="34" charset="0"/>
              </a:rPr>
              <a:t> at the transmitter </a:t>
            </a:r>
            <a:r>
              <a:rPr lang="sv-SE" sz="2700" b="1" dirty="0">
                <a:latin typeface="Calibri" panose="020F0502020204030204" pitchFamily="34" charset="0"/>
              </a:rPr>
              <a:t>to </a:t>
            </a:r>
            <a:r>
              <a:rPr lang="sv-SE" sz="2700" b="1" dirty="0" err="1" smtClean="0">
                <a:latin typeface="Calibri" panose="020F0502020204030204" pitchFamily="34" charset="0"/>
              </a:rPr>
              <a:t>neutralize</a:t>
            </a:r>
            <a:r>
              <a:rPr lang="sv-SE" sz="2700" b="1" dirty="0" smtClean="0">
                <a:latin typeface="Calibri" panose="020F0502020204030204" pitchFamily="34" charset="0"/>
              </a:rPr>
              <a:t> </a:t>
            </a:r>
            <a:r>
              <a:rPr lang="sv-SE" sz="2700" b="1" dirty="0" err="1" smtClean="0">
                <a:latin typeface="Calibri" panose="020F0502020204030204" pitchFamily="34" charset="0"/>
              </a:rPr>
              <a:t>interference</a:t>
            </a:r>
            <a:r>
              <a:rPr lang="sv-SE" sz="2700" b="1" dirty="0" smtClean="0">
                <a:latin typeface="Calibri" panose="020F0502020204030204" pitchFamily="34" charset="0"/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sv-SE" sz="2000" b="1" dirty="0" smtClean="0">
              <a:latin typeface="Calibri" panose="020F0502020204030204" pitchFamily="34" charset="0"/>
            </a:endParaRPr>
          </a:p>
          <a:p>
            <a:pPr marL="1257300" lvl="2" indent="-3429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sv-SE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sv-SE" sz="23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Signal </a:t>
            </a:r>
            <a:r>
              <a:rPr lang="sv-SE" sz="2300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model</a:t>
            </a:r>
            <a:endParaRPr lang="sv-SE" sz="23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1257300" lvl="2" indent="-3429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sv-SE" sz="23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1257300" lvl="2" indent="-3429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sv-SE" sz="23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lvl="2" eaLnBrk="1" hangingPunct="1">
              <a:spcBef>
                <a:spcPct val="20000"/>
              </a:spcBef>
              <a:defRPr/>
            </a:pPr>
            <a:endParaRPr lang="sv-SE" sz="23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1257300" lvl="2" indent="-3429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sv-SE" sz="23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Signal </a:t>
            </a:r>
            <a:r>
              <a:rPr lang="sv-SE" sz="2300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recovery</a:t>
            </a:r>
            <a:r>
              <a:rPr lang="sv-SE" sz="23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at the </a:t>
            </a:r>
            <a:r>
              <a:rPr lang="sv-SE" sz="2300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eavesdropper</a:t>
            </a:r>
            <a:r>
              <a:rPr lang="sv-SE" sz="23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(P is </a:t>
            </a:r>
            <a:r>
              <a:rPr lang="sv-SE" sz="2300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derived</a:t>
            </a:r>
            <a:r>
              <a:rPr lang="sv-SE" sz="23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)</a:t>
            </a:r>
          </a:p>
          <a:p>
            <a:pPr marL="1257300" lvl="2" indent="-3429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sv-SE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1257300" lvl="2" indent="-3429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sv-SE" sz="20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1257300" lvl="2" indent="-3429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sv-SE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85750" indent="-2857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sv-SE" sz="1800" b="1" dirty="0">
              <a:latin typeface="Calibri" panose="020F050202020403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sv-SE" sz="2300" b="1" dirty="0" smtClean="0">
                <a:latin typeface="Calibri" panose="020F0502020204030204" pitchFamily="34" charset="0"/>
              </a:rPr>
              <a:t>No </a:t>
            </a:r>
            <a:r>
              <a:rPr lang="sv-SE" sz="2300" b="1" dirty="0" err="1" smtClean="0">
                <a:latin typeface="Calibri" panose="020F0502020204030204" pitchFamily="34" charset="0"/>
              </a:rPr>
              <a:t>need</a:t>
            </a:r>
            <a:r>
              <a:rPr lang="sv-SE" sz="2300" b="1" dirty="0" smtClean="0">
                <a:latin typeface="Calibri" panose="020F0502020204030204" pitchFamily="34" charset="0"/>
              </a:rPr>
              <a:t> to </a:t>
            </a:r>
            <a:r>
              <a:rPr lang="sv-SE" sz="2300" b="1" dirty="0" err="1" smtClean="0">
                <a:latin typeface="Calibri" panose="020F0502020204030204" pitchFamily="34" charset="0"/>
              </a:rPr>
              <a:t>multiply</a:t>
            </a:r>
            <a:r>
              <a:rPr lang="sv-SE" sz="2300" b="1" dirty="0" smtClean="0">
                <a:latin typeface="Calibri" panose="020F0502020204030204" pitchFamily="34" charset="0"/>
              </a:rPr>
              <a:t> by        !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67B28-86DF-487F-A7CE-834E06E20FFC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67544" y="328613"/>
            <a:ext cx="21066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sv-SE" altLang="en-US" sz="32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Benchmark</a:t>
            </a:r>
            <a:endParaRPr lang="en-US" altLang="en-US" sz="3200" b="1" i="1" dirty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12044"/>
            <a:ext cx="8321675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36" y="3605763"/>
            <a:ext cx="2487619" cy="295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36" y="3140968"/>
            <a:ext cx="2476190" cy="299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06" y="3157296"/>
            <a:ext cx="2436571" cy="3702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564" y="4799058"/>
            <a:ext cx="4283428" cy="11184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06" y="3664493"/>
            <a:ext cx="2503619" cy="251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165304"/>
            <a:ext cx="387048" cy="2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147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1268760"/>
            <a:ext cx="7633469" cy="382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sv-SE" sz="2300" b="1" dirty="0" smtClean="0">
                <a:latin typeface="Calibri" panose="020F0502020204030204" pitchFamily="34" charset="0"/>
              </a:rPr>
              <a:t>Parameters:                                        </a:t>
            </a:r>
          </a:p>
          <a:p>
            <a:pPr marL="285750" indent="-285750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endParaRPr lang="sv-SE" sz="1800" b="1" dirty="0"/>
          </a:p>
          <a:p>
            <a:pPr marL="285750" indent="-285750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endParaRPr lang="sv-SE" sz="1800" b="1" dirty="0" smtClean="0"/>
          </a:p>
          <a:p>
            <a:pPr marL="285750" indent="-285750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endParaRPr lang="sv-SE" sz="1800" b="1" dirty="0"/>
          </a:p>
          <a:p>
            <a:pPr marL="285750" indent="-285750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endParaRPr lang="sv-SE" sz="1800" b="1" dirty="0" smtClean="0"/>
          </a:p>
          <a:p>
            <a:pPr marL="285750" indent="-285750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endParaRPr lang="sv-SE" sz="1800" b="1" dirty="0"/>
          </a:p>
          <a:p>
            <a:pPr marL="285750" indent="-285750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endParaRPr lang="sv-SE" sz="1800" b="1" dirty="0" smtClean="0"/>
          </a:p>
          <a:p>
            <a:pPr marL="285750" indent="-285750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endParaRPr lang="sv-SE" sz="1800" b="1" dirty="0" smtClean="0"/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sv-SE" sz="1800" b="1" dirty="0" smtClean="0"/>
          </a:p>
          <a:p>
            <a:pPr marL="285750" indent="-2857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sv-SE" sz="1800" b="1" dirty="0"/>
          </a:p>
          <a:p>
            <a:pPr eaLnBrk="1" hangingPunct="1">
              <a:spcBef>
                <a:spcPct val="20000"/>
              </a:spcBef>
              <a:defRPr/>
            </a:pPr>
            <a:endParaRPr lang="sv-SE" sz="2000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67B28-86DF-487F-A7CE-834E06E20FFC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67544" y="328613"/>
            <a:ext cx="32399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sv-SE" altLang="en-US" sz="32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Simulation </a:t>
            </a:r>
            <a:r>
              <a:rPr lang="sv-SE" altLang="en-US" sz="3200" b="1" i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results</a:t>
            </a:r>
            <a:endParaRPr lang="en-US" altLang="en-US" sz="3200" b="1" i="1" dirty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12044"/>
            <a:ext cx="8321675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1015" y="1684293"/>
            <a:ext cx="6046525" cy="4535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67483"/>
            <a:ext cx="3411809" cy="26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1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SHKAN2EKALANTARI@ZAHLLJOSAFW0Y5HA" val="538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3.3971"/>
  <p:tag name="ORIGINALWIDTH" val="1792.276"/>
  <p:tag name="OUTPUTDPI" val="1200"/>
  <p:tag name="LATEXADDIN" val="\documentclass{article}&#10;\usepackage{amsmath}&#10;\pagestyle{empty}&#10;\begin{document}&#10;&#10;&#10;\begin{align*}&#10;&amp;\mathop {\min }\limits_{\bf{w}} {\mkern 1mu} {\mkern 1mu} {\mkern 1mu} {\mkern 1mu} {\left\| {\bf{w}} \right\|^2}&#10;\nonumber\\&#10;&amp; \,\, \text{s.t.}   \,\,\,\,   \arg \left( {{{\bf{h}}_i^T}{\bf{w}}} \right) = \arg \left( {{s_i}} \right),  \,\,\,\,\,\,\,  \forall \,\, i  &#10;\nonumber\\&#10;&amp;                  \qquad \,\,  {\rm{Re}}\left( {{{\bf{h}}_i^T}{\bf{w}}} \right) \ge \sqrt \gamma {\mkern 1mu} {{\mathop{\rm Re}\nolimits} }\left( {{s_i}} \right),  \,\, \forall \,\, i &#10;\nonumber\\&#10;&amp;                  \qquad \,\,  {\rm{Im}}\left( {{{\bf{h}}_i^T}{\bf{w}}} \right) \ge \sqrt \gamma {\mkern 1mu} {{\mathop{\rm Im}\nolimits} }\left( {{s_i}} \right),  \,\, \forall \,\, i&#10;\end{align*}&#10;&#10;\end{document}"/>
  <p:tag name="IGUANATEXSIZE" val="20"/>
  <p:tag name="IGUANATEXCURSOR" val="347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1.6761"/>
  <p:tag name="ORIGINALWIDTH" val="1612.298"/>
  <p:tag name="OUTPUTDPI" val="1200"/>
  <p:tag name="LATEXADDIN" val="\documentclass{article}&#10;\usepackage{amsmath}&#10;\pagestyle{empty}&#10;\begin{document}&#10;&#10;&#10;\begin{align*}&#10;&amp; \mathop {\min }\limits_{ {\boldsymbol{\lambda}}}  \,\,\,\,  \left\| { {{\boldsymbol{\lambda }}}} \right\|^2&#10;\nonumber\\&#10;&amp; \, \text{s.t.}   \,\,\,\,\,\,\,\,  {\mathop{\rm Re}\nolimits} \left( {\bf{S}} \right){{\bf{H}}_{{R_1}}} {\bf{E}}  {\boldsymbol{\lambda}} \ge {\sqrt \gamma} \,  {{\bf{s}}_r},&#10;\nonumber\\&#10;&amp;                  \qquad \,\,\,\,   {\mathop{\rm Im}\nolimits} \left( {\bf{S}} \right){{\bf{H}}_{{R_2}}} {\bf{E}} {\boldsymbol{\lambda}} \ge {\sqrt \gamma}  \,  {{\bf{s}}_i},&#10;\end{align*}&#10;&#10;&#10;\end{document}"/>
  <p:tag name="IGUANATEXSIZE" val="20"/>
  <p:tag name="IGUANATEXCURSOR" val="556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022.122"/>
  <p:tag name="OUTPUTDPI" val="1200"/>
  <p:tag name="LATEXADDIN" val="\documentclass{article}&#10;\usepackage{amsmath}&#10;\pagestyle{empty}&#10;\begin{document}&#10;&#10;&#10;${\bf{E}} = \left[ {{{\bf{v}}_{K + 1}},...,{{\bf{v}}_{2L}}} \right]$&#10;&#10;\end{document}"/>
  <p:tag name="IGUANATEXSIZE" val="20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4829"/>
  <p:tag name="ORIGINALWIDTH" val="1685.789"/>
  <p:tag name="OUTPUTDPI" val="1200"/>
  <p:tag name="LATEXADDIN" val="\documentclass{article}&#10;\usepackage{amsmath}&#10;\pagestyle{empty}&#10;\begin{document}&#10;&#10;&#10;$SVD({{\bf{A}}{{\bf{H}}_{{R_1}}} - {{\bf{H}}_{{R_2}}}})={\bf{U}}\Sigma {{\bf{V}}^H}$&#10;&#10;\end{document}"/>
  <p:tag name="IGUANATEXSIZE" val="20"/>
  <p:tag name="IGUANATEXCURSOR" val="0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37"/>
  <p:tag name="ORIGINALWIDTH" val="497.1879"/>
  <p:tag name="OUTPUTDPI" val="1200"/>
  <p:tag name="LATEXADDIN" val="\documentclass{article}&#10;\usepackage{amsmath}&#10;\pagestyle{empty}&#10;\begin{document}&#10;&#10;$2N_t-N_r$&#10;&#10;&#10;\end{document}"/>
  <p:tag name="IGUANATEXSIZE" val="20"/>
  <p:tag name="IGUANATEXCURSOR" val="90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23921"/>
  <p:tag name="ORIGINALWIDTH" val="101.9872"/>
  <p:tag name="OUTPUTDPI" val="1200"/>
  <p:tag name="LATEXADDIN" val="\documentclass{article}&#10;\usepackage{amsmath}&#10;\pagestyle{empty}&#10;\begin{document}&#10;&#10;$\bf{V}$&#10;&#10;&#10;\end{document}"/>
  <p:tag name="IGUANATEXSIZE" val="20"/>
  <p:tag name="IGUANATEXCURSOR" val="87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7.7278"/>
  <p:tag name="ORIGINALWIDTH" val="1450.319"/>
  <p:tag name="OUTPUTDPI" val="1200"/>
  <p:tag name="LATEXADDIN" val="\documentclass{article}&#10;\usepackage{amsmath}&#10;\pagestyle{empty}&#10;\begin{document}&#10;&#10;$\widetilde {\bf{w}} = {\left[ {{\rm{Re}}\left( {\bf{w}}^T \right),{\rm{Im}}\left( {\bf{w}}^T \right)} \right]^T}$&#10;&#10;&#10;\end{document}"/>
  <p:tag name="IGUANATEXSIZE" val="20"/>
  <p:tag name="IGUANATEXCURSOR" val="195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1546.307"/>
  <p:tag name="OUTPUTDPI" val="1200"/>
  <p:tag name="LATEXADDIN" val="\documentclass{article}&#10;\usepackage{amsmath}&#10;\pagestyle{empty}&#10;\begin{document}&#10;&#10;${{\bf{H}}_{{R_1}}} = \left[ {{\mathop{\rm Re}\nolimits} \left( {{{\bf{H}}_R}} \right), - \rm Im\left( {{{\bf{H}}_R}} \right)} \right]$&#10;&#10;&#10;\end{document}"/>
  <p:tag name="IGUANATEXSIZE" val="20"/>
  <p:tag name="IGUANATEXCURSOR" val="216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445.819"/>
  <p:tag name="OUTPUTDPI" val="1200"/>
  <p:tag name="LATEXADDIN" val="\documentclass{article}&#10;\usepackage{amsmath}&#10;\pagestyle{empty}&#10;\begin{document}&#10;&#10;&#10;${{\bf{H}}_{{R_2}}} = \left[ {\rm Im\left( {{{\bf{H}}_R}} \right),{\mathop{\rm Re}\nolimits} \left( {{{\bf{H}}_R}} \right)} \right]$&#10;&#10;\end{document}"/>
  <p:tag name="IGUANATEXSIZE" val="20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3827"/>
  <p:tag name="ORIGINALWIDTH" val="442.4447"/>
  <p:tag name="OUTPUTDPI" val="1200"/>
  <p:tag name="LATEXADDIN" val="\documentclass{article}&#10;\usepackage{amsmath}&#10;\pagestyle{empty}&#10;\begin{document}&#10;&#10;$\widetilde {\bf{w}} = {\bf{E \boldsymbol \lambda }}$&#10;&#10;&#10;\end{document}"/>
  <p:tag name="IGUANATEXSIZE" val="20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2.2272"/>
  <p:tag name="ORIGINALWIDTH" val="2719.16"/>
  <p:tag name="OUTPUTDPI" val="1200"/>
  <p:tag name="LATEXADDIN" val="\documentclass{article}&#10;\usepackage{amsmath}&#10;\pagestyle{empty}&#10;\begin{document}&#10;&#10;\begin{align*}&#10;\widehat {\bf{w}}  = {\left( {{\bf{H}}_E^H{{\bf{H}}_E}} \right)^{ - 1}}{\bf{H}}_E^H{{\bf{y}}_E} = {\bf{w}} + {\left( {{\bf{H}}_E^H{{\bf{H}}_E}} \right)^{ - 1}}{\bf{H}}_E^H{{\bf{n}}_E^{}}&#10;\end{align*}&#10;&#10;&#10;&#10;\end{document}"/>
  <p:tag name="IGUANATEXSIZE" val="20"/>
  <p:tag name="IGUANATEXCURSOR" val="296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019.872"/>
  <p:tag name="OUTPUTDPI" val="1200"/>
  <p:tag name="LATEXADDIN" val="\documentclass{article}&#10;\usepackage{amsmath}&#10;\pagestyle{empty}&#10;\begin{document}&#10;&#10;${{\bf{s}}_r} = {\mathop{\rm Re}\nolimits} \left( {\bf{s}} \right) \circ {\mathop{\rm Re}\nolimits} \left( {\bf{s}} \right)$&#10;&#10;&#10;\end{document}"/>
  <p:tag name="IGUANATEXSIZE" val="20"/>
  <p:tag name="IGUANATEXCURSOR" val="205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010.124"/>
  <p:tag name="OUTPUTDPI" val="1200"/>
  <p:tag name="LATEXADDIN" val="\documentclass{article}&#10;\usepackage{amsmath}&#10;\pagestyle{empty}&#10;\begin{document}&#10;&#10;${{\bf{s}}_i} = {\mathop{\rm Im}\nolimits} \left( {\bf{s}} \right) \circ {\mathop{\rm Im}\nolimits} \left( {\bf{s}} \right)$&#10;&#10;&#10;\end{document}"/>
  <p:tag name="IGUANATEXSIZE" val="20"/>
  <p:tag name="IGUANATEXCURSOR" val="205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354"/>
  <p:tag name="ORIGINALWIDTH" val="979.3776"/>
  <p:tag name="OUTPUTDPI" val="1200"/>
  <p:tag name="LATEXADDIN" val="\documentclass{article}&#10;\usepackage{amsmath}&#10;\pagestyle{empty}&#10;\begin{document}&#10;&#10;&#10;\begin{align*}&#10;{{\bf{y}}_E^{}} = {{\bf{H}}_E}{\bf{Ps}} + {{\bf{n}}_E^{}}&#10;\end{align*}&#10;&#10;&#10;\end{document}"/>
  <p:tag name="IGUANATEXSIZE" val="20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7.7353"/>
  <p:tag name="ORIGINALWIDTH" val="974.8781"/>
  <p:tag name="OUTPUTDPI" val="1200"/>
  <p:tag name="LATEXADDIN" val="\documentclass{article}&#10;\usepackage{amsmath}&#10;\pagestyle{empty}&#10;\begin{document}&#10;&#10;&#10;\begin{align*}&#10;{{\bf{y}}_R^{}} = {{\bf{H}}_R}{\bf{Ps}} + {{\bf{n}}_R^{}}&#10;\end{align*}&#10;&#10;&#10;\end{document}"/>
  <p:tag name="IGUANATEXSIZE" val="20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2.2272"/>
  <p:tag name="ORIGINALWIDTH" val="1199.1"/>
  <p:tag name="OUTPUTDPI" val="1200"/>
  <p:tag name="LATEXADDIN" val="\documentclass{article}&#10;\usepackage{amsmath}&#10;\pagestyle{empty}&#10;\begin{document}&#10;&#10;&#10;\begin{align*}&#10;\bf{P}={\bf{H}}_R^H{\left( {{{\bf{H}}_R}{\bf{H}}_R^H} \right)^{ - 1}} \beta&#10;\end{align*}&#10;&#10;&#10;\end{document}"/>
  <p:tag name="IGUANATEXSIZE" val="20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50.4312"/>
  <p:tag name="ORIGINALWIDTH" val="2107.987"/>
  <p:tag name="OUTPUTDPI" val="1200"/>
  <p:tag name="LATEXADDIN" val="\documentclass{article}&#10;\usepackage{amsmath}&#10;\pagestyle{empty}&#10;\begin{document}&#10;&#10;&#10;\begin{align*}&#10;\widehat {\bf{s}} &amp;= {\left[ {{{\left( {{{\bf{H}}_E}{\bf{P}}} \right)}^H}{{\bf{H}}_E}{\bf{P}}} \right]^{ - 1}}{\left( {{{\bf{H}}_E}{\bf{P}}} \right)^H}{{\bf{y}}_E}&#10;\nonumber\\&#10;&amp;= {\bf{s}} + {\left[ {{{\left( {{{\bf{H}}_E}{\bf{P}}} \right)}^H}{{\bf{H}}_E}{\bf{P}}} \right]^{ - 1}}{\left( {{{\bf{H}}_E}{\bf{P}}} \right)^H}{{\bf{n}}_E}&#10;\end{align*}&#10;&#10;&#10;\end{document}"/>
  <p:tag name="IGUANATEXSIZE" val="20"/>
  <p:tag name="IGUANATEXCURSOR" val="443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232.096"/>
  <p:tag name="OUTPUTDPI" val="1200"/>
  <p:tag name="LATEXADDIN" val="\documentclass{article}&#10;\usepackage{amsmath}&#10;\pagestyle{empty}&#10;\begin{document}&#10;&#10;&#10;$\dim \left( {{{\bf{H}}_E}{\bf{P}}} \right) = {N_e} \times {N_r}$&#10;&#10;\end{document}"/>
  <p:tag name="IGUANATEXSIZE" val="20"/>
  <p:tag name="IGUANATEXCURSOR" val="0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368"/>
  <p:tag name="ORIGINALWIDTH" val="190.4762"/>
  <p:tag name="OUTPUTDPI" val="1200"/>
  <p:tag name="LATEXADDIN" val="\documentclass{article}&#10;\usepackage{amsmath}&#10;\pagestyle{empty}&#10;\begin{document}&#10;&#10;$\bf{H}_R$&#10;&#10;&#10;\end{document}"/>
  <p:tag name="IGUANATEXSIZE" val="20"/>
  <p:tag name="IGUANATEXCURSOR" val="90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8.9839"/>
  <p:tag name="ORIGINALWIDTH" val="1679.04"/>
  <p:tag name="OUTPUTDPI" val="1200"/>
  <p:tag name="LATEXADDIN" val="\documentclass{article}&#10;\usepackage{amsmath}&#10;\pagestyle{empty}&#10;\begin{document}&#10;&#10;&#10;$\sqrt \gamma = \beta =8$, $N_r=4$, $8-PSK$&#10;&#10;\end{document}"/>
  <p:tag name="IGUANATEXSIZE" val="20"/>
  <p:tag name="IGUANATEXCURSOR" val="0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9861"/>
  <p:tag name="ORIGINALWIDTH" val="1407.574"/>
  <p:tag name="OUTPUTDPI" val="1200"/>
  <p:tag name="LATEXADDIN" val="\documentclass{article}&#10;\usepackage{amsmath}&#10;\pagestyle{empty}&#10;\begin{document}&#10;&#10;$N_t=8$, $N_e=6$, $8-PSK$&#10;&#10;&#10;\end{document}"/>
  <p:tag name="IGUANATEXSIZE" val="20"/>
  <p:tag name="IGUANATEXCURSOR" val="0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7.7353"/>
  <p:tag name="ORIGINALWIDTH" val="932.1335"/>
  <p:tag name="OUTPUTDPI" val="1200"/>
  <p:tag name="LATEXADDIN" val="\documentclass{article}&#10;\usepackage{amsmath}&#10;\pagestyle{empty}&#10;\begin{document}&#10;&#10;&#10;&#10;\begin{align*}&#10;{{\bf{y}}_{{R}^{}}} = {\bf{H}}_R{\bf{w}} + {{\bf{n}}_R^{}}&#10;\end{align*}&#10;&#10;&#10;&#10;&#10;\end{document}"/>
  <p:tag name="IGUANATEXSIZE" val="20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37"/>
  <p:tag name="ORIGINALWIDTH" val="448.4439"/>
  <p:tag name="OUTPUTDPI" val="1200"/>
  <p:tag name="LATEXADDIN" val="\documentclass{article}&#10;\usepackage{amsmath}&#10;\pagestyle{empty}&#10;\begin{document}&#10;&#10;$N_e \ge N_t$&#10;&#10;&#10;\end{document}"/>
  <p:tag name="IGUANATEXSIZE" val="20"/>
  <p:tag name="IGUANATEXCURSOR" val="93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37"/>
  <p:tag name="ORIGINALWIDTH" val="459.6925"/>
  <p:tag name="OUTPUTDPI" val="1200"/>
  <p:tag name="LATEXADDIN" val="\documentclass{article}&#10;\usepackage{amsmath}&#10;\pagestyle{empty}&#10;\begin{document}&#10;&#10;&#10;$N_e \ge N_r$&#10;&#10;\end{document}"/>
  <p:tag name="IGUANATEXSIZE" val="20"/>
  <p:tag name="IGUANATEXCURSOR" val="94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1.4811"/>
  <p:tag name="ORIGINALWIDTH" val="449.1938"/>
  <p:tag name="OUTPUTDPI" val="1200"/>
  <p:tag name="LATEXADDIN" val="\documentclass{article}&#10;\usepackage{amsmath}&#10;\pagestyle{empty}&#10;\begin{document}&#10;&#10;\begin{align*}&#10;{\left| {{s_k}} \right|^2} = 1 &#10;\end{align*}&#10;&#10;&#10;&#10;\end{document}"/>
  <p:tag name="IGUANATEXSIZE" val="20"/>
  <p:tag name="IGUANATEXCURSOR" val="141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354"/>
  <p:tag name="ORIGINALWIDTH" val="930.6336"/>
  <p:tag name="OUTPUTDPI" val="1200"/>
  <p:tag name="LATEXADDIN" val="\documentclass{article}&#10;\usepackage{amsmath}&#10;\pagestyle{empty}&#10;\begin{document}&#10;&#10;&#10;\begin{align*}&#10;{{\bf{y}}_{E}^{}} = {\bf{H}}_E{\bf{w}} + {{\bf{n}}_E^{}}&#10;\end{align*}&#10;&#10;&#10;\end{document}"/>
  <p:tag name="IGUANATEXSIZE" val="20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8.2302"/>
  <p:tag name="ORIGINALWIDTH" val="604.4244"/>
  <p:tag name="OUTPUTDPI" val="1200"/>
  <p:tag name="LATEXADDIN" val="\documentclass{article}&#10;\usepackage{amsmath}&#10;\pagestyle{empty}&#10;\begin{document}&#10;&#10;\begin{align*}&#10;{\bf{H}}_E^\dag {{\bf{H}}_E} \ne {\bf{I}}&#10;\end{align*}&#10;&#10;&#10;&#10;\end{document}"/>
  <p:tag name="IGUANATEXSIZE" val="20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37"/>
  <p:tag name="ORIGINALWIDTH" val="448.4439"/>
  <p:tag name="OUTPUTDPI" val="1200"/>
  <p:tag name="LATEXADDIN" val="\documentclass{article}&#10;\usepackage{amsmath}&#10;\pagestyle{empty}&#10;\begin{document}&#10;&#10;\begin{align*}&#10;{N_e} \ge {N_t}&#10;\end{align*}&#10;&#10;&#10;&#10;\end{document}"/>
  <p:tag name="IGUANATEXSIZE" val="20"/>
  <p:tag name="IGUANATEXCURSOR" val="105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37"/>
  <p:tag name="ORIGINALWIDTH" val="448.4439"/>
  <p:tag name="OUTPUTDPI" val="1200"/>
  <p:tag name="LATEXADDIN" val="\documentclass{article}&#10;\usepackage{amsmath}&#10;\pagestyle{empty}&#10;\begin{document}&#10;&#10;\begin{align*}&#10;{N_e} &lt; {N_t}&#10;\end{align*}&#10;&#10;&#10;&#10;\end{document}"/>
  <p:tag name="IGUANATEXSIZE" val="20"/>
  <p:tag name="IGUANATEXCURSOR" val="103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2.2272"/>
  <p:tag name="ORIGINALWIDTH" val="2116.235"/>
  <p:tag name="OUTPUTDPI" val="1200"/>
  <p:tag name="LATEXADDIN" val="\documentclass{article}&#10;\usepackage{amsmath}&#10;\pagestyle{empty}&#10;\begin{document}&#10;&#10;&#10;\begin{align*}&#10;{\bf{H}}_R \widehat {\bf{w}} = {\bf{H}}_R{\bf{w}} + {\bf{H}}_R{\left( {{\bf{H}}_E^H{{\bf{H}}_E}} \right)^{ - 1}}{\bf{H}}_E^H{{\bf{n}}_E^{}}&#10;\end{align*}&#10;&#10;&#10;\end{document}"/>
  <p:tag name="IGUANATEXSIZE" val="20"/>
  <p:tag name="IGUANATEXCURSOR" val="250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3.3971"/>
  <p:tag name="ORIGINALWIDTH" val="2243.719"/>
  <p:tag name="OUTPUTDPI" val="1200"/>
  <p:tag name="LATEXADDIN" val="\documentclass{article}&#10;\usepackage{amsmath}&#10;\pagestyle{empty}&#10;\begin{document}&#10;&#10;&#10;\begin{align*}&#10;&amp;\mathop {\min }\limits_{\bf{w}} {\mkern 1mu} {\mkern 1mu} {\mkern 1mu} {\mkern 1mu} {\left\| {\bf{w}} \right\|^2}&#10;\nonumber\\&#10;&amp; \,\, \text{s.t.}   \,\,\,\,   \arg \left( {{{\bf{h}}_i^T}{\bf{w}}} \right) = \arg \left( {{s_i}} \right),  \qquad \,\,\,\,\,\,\,\,\,\,\,\,\,\,\,\,\,  \forall \,\, i  &#10;\nonumber\\&#10;&amp;                  \qquad \,\,  {\rm{Re}}\left( {{s_i}} \right){\rm{Re}}\left( {{{\bf{h}}_i^T}{\bf{w}}} \right) \ge \sqrt \gamma {\mkern 1mu} {{\mathop{\rm Re}\nolimits} ^2}\left( {{s_i}} \right),  \,\, \forall \,\, i &#10;\nonumber\\&#10;&amp;                  \qquad \,\,  {\rm{Im}}\left( {{s_i}} \right){\rm{Im}}\left( {{{\bf{h}}_i^T}{\bf{w}}} \right) \ge \sqrt \gamma {\mkern 1mu} {{\mathop{\rm Im}\nolimits} ^2}\left( {{s_i}} \right),  \,\, \forall \,\, i&#10;\end{align*}&#10;&#10;&#10;\end{document}"/>
  <p:tag name="IGUANATEXSIZE" val="20"/>
  <p:tag name="IGUANATEXCURSOR" val="82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34296</TotalTime>
  <Words>323</Words>
  <Application>Microsoft Office PowerPoint</Application>
  <PresentationFormat>On-screen Show (4:3)</PresentationFormat>
  <Paragraphs>134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ＭＳ Ｐゴシック</vt:lpstr>
      <vt:lpstr>Wingdings</vt:lpstr>
      <vt:lpstr>Arial</vt:lpstr>
      <vt:lpstr>Calibri</vt:lpstr>
      <vt:lpstr>Leere Präsentation</vt:lpstr>
      <vt:lpstr>Secure M-PSK Communication Via Directional Modulation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Torsten Uhde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</dc:title>
  <dc:creator>Torsten Uhde</dc:creator>
  <cp:lastModifiedBy>Ashkan KALANTARI</cp:lastModifiedBy>
  <cp:revision>3523</cp:revision>
  <cp:lastPrinted>2013-10-24T16:35:21Z</cp:lastPrinted>
  <dcterms:created xsi:type="dcterms:W3CDTF">2010-11-08T10:33:37Z</dcterms:created>
  <dcterms:modified xsi:type="dcterms:W3CDTF">2016-03-24T17:35:49Z</dcterms:modified>
</cp:coreProperties>
</file>