
<file path=[Content_Types].xml><?xml version="1.0" encoding="utf-8"?>
<Types xmlns="http://schemas.openxmlformats.org/package/2006/content-types">
  <Default Extension="emf" ContentType="image/x-emf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1" r:id="rId3"/>
    <p:sldId id="369" r:id="rId4"/>
    <p:sldId id="370" r:id="rId5"/>
    <p:sldId id="374" r:id="rId6"/>
    <p:sldId id="372" r:id="rId7"/>
    <p:sldId id="385" r:id="rId8"/>
    <p:sldId id="375" r:id="rId9"/>
    <p:sldId id="376" r:id="rId10"/>
    <p:sldId id="377" r:id="rId11"/>
    <p:sldId id="386" r:id="rId12"/>
    <p:sldId id="378" r:id="rId13"/>
    <p:sldId id="387" r:id="rId14"/>
    <p:sldId id="388" r:id="rId15"/>
    <p:sldId id="389" r:id="rId16"/>
    <p:sldId id="390" r:id="rId17"/>
    <p:sldId id="391" r:id="rId18"/>
    <p:sldId id="382" r:id="rId19"/>
    <p:sldId id="384" r:id="rId20"/>
    <p:sldId id="299" r:id="rId21"/>
  </p:sldIdLst>
  <p:sldSz cx="14789150" cy="8318500"/>
  <p:notesSz cx="14782800" cy="8318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6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pos="46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kel, Richard" initials="ER" lastIdx="5" clrIdx="0">
    <p:extLst>
      <p:ext uri="{19B8F6BF-5375-455C-9EA6-DF929625EA0E}">
        <p15:presenceInfo xmlns:p15="http://schemas.microsoft.com/office/powerpoint/2012/main" userId="S-1-5-21-1407069837-2091007605-538272213-28451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4E3F"/>
    <a:srgbClr val="E61903"/>
    <a:srgbClr val="92D050"/>
    <a:srgbClr val="C7C8CA"/>
    <a:srgbClr val="7BFFFF"/>
    <a:srgbClr val="65CBCE"/>
    <a:srgbClr val="13A6CE"/>
    <a:srgbClr val="31C5F4"/>
    <a:srgbClr val="B54B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7" autoAdjust="0"/>
    <p:restoredTop sz="78875" autoAdjust="0"/>
  </p:normalViewPr>
  <p:slideViewPr>
    <p:cSldViewPr snapToGrid="0">
      <p:cViewPr varScale="1">
        <p:scale>
          <a:sx n="81" d="100"/>
          <a:sy n="81" d="100"/>
        </p:scale>
        <p:origin x="416" y="184"/>
      </p:cViewPr>
      <p:guideLst>
        <p:guide orient="horz" pos="4036"/>
        <p:guide/>
        <p:guide pos="4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563" cy="415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4063" y="0"/>
            <a:ext cx="6405562" cy="415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3761F-DB0F-5A4F-A4D2-B02EFC5CC92D}" type="datetimeFigureOut">
              <a:rPr lang="en-US" smtClean="0"/>
              <a:pPr/>
              <a:t>4/21/21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900988"/>
            <a:ext cx="6405563" cy="415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4063" y="7900988"/>
            <a:ext cx="6405562" cy="415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BB500-97F6-F744-A799-C7B9AEB1E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563" cy="415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4063" y="0"/>
            <a:ext cx="6405562" cy="415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BBBF9-8491-8B48-85DD-8941D52250C3}" type="datetimeFigureOut">
              <a:rPr lang="en-US" smtClean="0"/>
              <a:pPr/>
              <a:t>4/21/21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25" y="623888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7963" y="3951288"/>
            <a:ext cx="11826875" cy="3743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900988"/>
            <a:ext cx="6405563" cy="415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4063" y="7900988"/>
            <a:ext cx="6405562" cy="415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38D2-C216-EA40-99B0-447E142CD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81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7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23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8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9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6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2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5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dirty="0">
              <a:solidFill>
                <a:schemeClr val="bg2"/>
              </a:solidFill>
              <a:latin typeface="Amazon Ember Medium" panose="020B0603020204030204"/>
              <a:ea typeface="Amazon Ember Display Light" panose="020F0403020204020204" pitchFamily="34" charset="0"/>
              <a:cs typeface="Amazon Ember Display Light" panose="020F04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19625" y="623888"/>
            <a:ext cx="5543550" cy="3119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238D2-C216-EA40-99B0-447E142CD5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0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9187" y="2578736"/>
            <a:ext cx="12570779" cy="7463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18374" y="4658365"/>
            <a:ext cx="10352405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127" y="1203535"/>
            <a:ext cx="8472894" cy="746358"/>
          </a:xfrm>
        </p:spPr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AmazonEmber-Light"/>
                <a:cs typeface="AmazonEmber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2507" y="2233051"/>
            <a:ext cx="9220349" cy="607859"/>
          </a:xfrm>
        </p:spPr>
        <p:txBody>
          <a:bodyPr lIns="0" tIns="0" rIns="0" bIns="0"/>
          <a:lstStyle>
            <a:lvl1pPr>
              <a:defRPr sz="3950" b="0" i="1">
                <a:solidFill>
                  <a:schemeClr val="bg1"/>
                </a:solidFill>
                <a:latin typeface="AmazonEmber-LightItalic"/>
                <a:cs typeface="AmazonEmber-LightItali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127" y="1203535"/>
            <a:ext cx="8472894" cy="746358"/>
          </a:xfrm>
        </p:spPr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AmazonEmber-Light"/>
                <a:cs typeface="AmazonEmber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9458" y="1913259"/>
            <a:ext cx="6433279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616414" y="1913259"/>
            <a:ext cx="6433279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127" y="1203535"/>
            <a:ext cx="8472894" cy="746358"/>
          </a:xfrm>
        </p:spPr>
        <p:txBody>
          <a:bodyPr lIns="0" tIns="0" rIns="0" bIns="0"/>
          <a:lstStyle>
            <a:lvl1pPr>
              <a:defRPr sz="4850" b="0" i="0">
                <a:solidFill>
                  <a:schemeClr val="bg1"/>
                </a:solidFill>
                <a:latin typeface="AmazonEmber-Light"/>
                <a:cs typeface="AmazonEmber-Light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98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line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13"/>
          </p:nvPr>
        </p:nvSpPr>
        <p:spPr>
          <a:xfrm>
            <a:off x="7554992" y="148"/>
            <a:ext cx="7281534" cy="83182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30654" y="2702685"/>
            <a:ext cx="5138567" cy="2026196"/>
          </a:xfrm>
          <a:prstGeom prst="rect">
            <a:avLst/>
          </a:prstGeom>
        </p:spPr>
        <p:txBody>
          <a:bodyPr/>
          <a:lstStyle>
            <a:lvl1pPr marL="298815" indent="-298815">
              <a:lnSpc>
                <a:spcPts val="2971"/>
              </a:lnSpc>
              <a:spcBef>
                <a:spcPts val="183"/>
              </a:spcBef>
              <a:buClr>
                <a:srgbClr val="000000"/>
              </a:buClr>
              <a:defRPr sz="2183">
                <a:solidFill>
                  <a:srgbClr val="FFFFFF"/>
                </a:solidFill>
              </a:defRPr>
            </a:lvl1pPr>
            <a:lvl2pPr marL="634978" indent="-298815">
              <a:lnSpc>
                <a:spcPts val="2971"/>
              </a:lnSpc>
              <a:spcBef>
                <a:spcPts val="183"/>
              </a:spcBef>
              <a:buClr>
                <a:srgbClr val="000000"/>
              </a:buClr>
              <a:defRPr sz="2183">
                <a:solidFill>
                  <a:srgbClr val="FFFFFF"/>
                </a:solidFill>
              </a:defRPr>
            </a:lvl2pPr>
            <a:lvl3pPr marL="971145" indent="-298815">
              <a:lnSpc>
                <a:spcPts val="2971"/>
              </a:lnSpc>
              <a:spcBef>
                <a:spcPts val="183"/>
              </a:spcBef>
              <a:buClr>
                <a:srgbClr val="000000"/>
              </a:buClr>
              <a:defRPr sz="2183">
                <a:solidFill>
                  <a:srgbClr val="FFFFFF"/>
                </a:solidFill>
              </a:defRPr>
            </a:lvl3pPr>
            <a:lvl4pPr marL="1260620" indent="-298815">
              <a:lnSpc>
                <a:spcPts val="2971"/>
              </a:lnSpc>
              <a:spcBef>
                <a:spcPts val="183"/>
              </a:spcBef>
              <a:buClr>
                <a:srgbClr val="000000"/>
              </a:buClr>
              <a:defRPr sz="2183">
                <a:solidFill>
                  <a:srgbClr val="FFFFFF"/>
                </a:solidFill>
              </a:defRPr>
            </a:lvl4pPr>
            <a:lvl5pPr marL="1596784" indent="-298815">
              <a:lnSpc>
                <a:spcPts val="2971"/>
              </a:lnSpc>
              <a:spcBef>
                <a:spcPts val="183"/>
              </a:spcBef>
              <a:buClr>
                <a:srgbClr val="000000"/>
              </a:buClr>
              <a:defRPr sz="2183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1130651" y="1524337"/>
            <a:ext cx="5840819" cy="905184"/>
          </a:xfrm>
          <a:prstGeom prst="rect">
            <a:avLst/>
          </a:prstGeom>
        </p:spPr>
        <p:txBody>
          <a:bodyPr lIns="0" tIns="0" rIns="0" bIns="0"/>
          <a:lstStyle>
            <a:lvl1pPr>
              <a:defRPr sz="5882" spc="-9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30652" y="717168"/>
            <a:ext cx="2332421" cy="465384"/>
          </a:xfrm>
          <a:prstGeom prst="rect">
            <a:avLst/>
          </a:prstGeom>
        </p:spPr>
        <p:txBody>
          <a:bodyPr lIns="0" tIns="0" rIns="0" bIns="0"/>
          <a:lstStyle>
            <a:lvl1pPr marL="246888" indent="-246888" defTabSz="987552">
              <a:spcBef>
                <a:spcPts val="1000"/>
              </a:spcBef>
              <a:defRPr sz="3024"/>
            </a:lvl1pPr>
          </a:lstStyle>
          <a:p>
            <a:pPr marL="246888" indent="-246888" defTabSz="987552">
              <a:spcBef>
                <a:spcPts val="1000"/>
              </a:spcBef>
              <a:defRPr sz="3024"/>
            </a:pPr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41846" y="7574458"/>
            <a:ext cx="257052" cy="2711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5304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5FA2-FFB4-0748-A3A8-6DE105721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94238" y="1546842"/>
            <a:ext cx="9995966" cy="1959920"/>
          </a:xfrm>
        </p:spPr>
        <p:txBody>
          <a:bodyPr wrap="square" lIns="0" tIns="0" rIns="0" bIns="0" anchor="b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4365" b="1">
                <a:solidFill>
                  <a:schemeClr val="bg1"/>
                </a:solidFill>
                <a:latin typeface="+mj-lt"/>
              </a:defRPr>
            </a:lvl1pPr>
            <a:lvl2pPr marL="739155" indent="0">
              <a:buFontTx/>
              <a:buNone/>
              <a:defRPr/>
            </a:lvl2pPr>
            <a:lvl3pPr marL="1478310" indent="0">
              <a:buFontTx/>
              <a:buNone/>
              <a:defRPr/>
            </a:lvl3pPr>
            <a:lvl4pPr marL="2217466" indent="0">
              <a:buFontTx/>
              <a:buNone/>
              <a:defRPr/>
            </a:lvl4pPr>
            <a:lvl5pPr marL="2956621" indent="0">
              <a:buFontTx/>
              <a:buNone/>
              <a:defRPr/>
            </a:lvl5pPr>
          </a:lstStyle>
          <a:p>
            <a:pPr lvl="0"/>
            <a:r>
              <a:rPr lang="en-US" dirty="0"/>
              <a:t>Click Master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E9886-EC1C-CE40-8C43-7F3C6C8C29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9549" y="3718076"/>
            <a:ext cx="7879410" cy="3193893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344">
                <a:solidFill>
                  <a:schemeClr val="bg1"/>
                </a:solidFill>
              </a:defRPr>
            </a:lvl1pPr>
            <a:lvl2pPr marL="739155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344">
                <a:solidFill>
                  <a:schemeClr val="bg1"/>
                </a:solidFill>
              </a:defRPr>
            </a:lvl2pPr>
            <a:lvl3pPr marL="147831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344">
                <a:solidFill>
                  <a:schemeClr val="bg1"/>
                </a:solidFill>
              </a:defRPr>
            </a:lvl3pPr>
            <a:lvl4pPr marL="2217466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344">
                <a:solidFill>
                  <a:schemeClr val="bg1"/>
                </a:solidFill>
              </a:defRPr>
            </a:lvl4pPr>
            <a:lvl5pPr marL="295662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34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7A7977-7A05-3B4C-AA4B-82C29482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506" y="7790201"/>
            <a:ext cx="3450802" cy="4428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1">
                <a:solidFill>
                  <a:schemeClr val="accent1"/>
                </a:solidFill>
                <a:latin typeface="Segoe" panose="020B0502040504020203" pitchFamily="34" charset="0"/>
              </a:defRPr>
            </a:lvl1pPr>
          </a:lstStyle>
          <a:p>
            <a:fld id="{29B38565-61F5-344D-85D7-BB1C68405A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4F4BF-EFD6-9246-899D-E823A57CF016}"/>
              </a:ext>
            </a:extLst>
          </p:cNvPr>
          <p:cNvSpPr txBox="1"/>
          <p:nvPr userDrawn="1"/>
        </p:nvSpPr>
        <p:spPr>
          <a:xfrm>
            <a:off x="5854040" y="333469"/>
            <a:ext cx="2294493" cy="798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en-US" sz="1778" b="1" dirty="0">
                <a:solidFill>
                  <a:schemeClr val="tx2"/>
                </a:solidFill>
                <a:latin typeface="+mn-lt"/>
              </a:rPr>
              <a:t>Viktor </a:t>
            </a:r>
            <a:r>
              <a:rPr lang="en-US" sz="1778" b="1" dirty="0" err="1">
                <a:solidFill>
                  <a:schemeClr val="tx2"/>
                </a:solidFill>
                <a:latin typeface="+mn-lt"/>
              </a:rPr>
              <a:t>Rozgic</a:t>
            </a:r>
            <a:endParaRPr lang="en-US" sz="1778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32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d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0"/>
            <a:ext cx="14789150" cy="8318500"/>
          </a:xfrm>
          <a:custGeom>
            <a:avLst/>
            <a:gdLst/>
            <a:ahLst/>
            <a:cxnLst/>
            <a:rect l="l" t="t" r="r" b="b"/>
            <a:pathLst>
              <a:path w="14782800" h="8318500">
                <a:moveTo>
                  <a:pt x="0" y="8318500"/>
                </a:moveTo>
                <a:lnTo>
                  <a:pt x="14782800" y="8318500"/>
                </a:lnTo>
                <a:lnTo>
                  <a:pt x="14782800" y="0"/>
                </a:lnTo>
                <a:lnTo>
                  <a:pt x="0" y="0"/>
                </a:lnTo>
                <a:lnTo>
                  <a:pt x="0" y="8318500"/>
                </a:lnTo>
                <a:close/>
              </a:path>
            </a:pathLst>
          </a:custGeom>
          <a:solidFill>
            <a:srgbClr val="222E3C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127" y="1203536"/>
            <a:ext cx="8472894" cy="764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chemeClr val="bg1"/>
                </a:solidFill>
                <a:latin typeface="AmazonEmber-Light"/>
                <a:cs typeface="AmazonEmber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2507" y="2233051"/>
            <a:ext cx="9220349" cy="607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1">
                <a:solidFill>
                  <a:schemeClr val="bg1"/>
                </a:solidFill>
                <a:latin typeface="AmazonEmber-LightItalic"/>
                <a:cs typeface="AmazonEmber-LightItalic"/>
              </a:defRPr>
            </a:lvl1pPr>
          </a:lstStyle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2362408" y="7664450"/>
            <a:ext cx="2045578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9" r:id="rId7"/>
    <p:sldLayoutId id="2147483670" r:id="rId8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399">
        <a:defRPr>
          <a:latin typeface="+mn-lt"/>
          <a:ea typeface="+mn-ea"/>
          <a:cs typeface="+mn-cs"/>
        </a:defRPr>
      </a:lvl3pPr>
      <a:lvl4pPr marL="1371599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37" y="-15875"/>
            <a:ext cx="7386930" cy="8350250"/>
          </a:xfrm>
          <a:prstGeom prst="rect">
            <a:avLst/>
          </a:prstGeom>
          <a:solidFill>
            <a:srgbClr val="13A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object 2"/>
          <p:cNvSpPr/>
          <p:nvPr/>
        </p:nvSpPr>
        <p:spPr>
          <a:xfrm>
            <a:off x="7421779" y="-35228"/>
            <a:ext cx="7393331" cy="8350250"/>
          </a:xfrm>
          <a:custGeom>
            <a:avLst/>
            <a:gdLst/>
            <a:ahLst/>
            <a:cxnLst/>
            <a:rect l="l" t="t" r="r" b="b"/>
            <a:pathLst>
              <a:path w="7393940" h="8315325">
                <a:moveTo>
                  <a:pt x="0" y="8315325"/>
                </a:moveTo>
                <a:lnTo>
                  <a:pt x="7393330" y="8315325"/>
                </a:lnTo>
                <a:lnTo>
                  <a:pt x="7393330" y="0"/>
                </a:lnTo>
                <a:lnTo>
                  <a:pt x="0" y="0"/>
                </a:lnTo>
                <a:lnTo>
                  <a:pt x="0" y="8315325"/>
                </a:lnTo>
                <a:close/>
              </a:path>
            </a:pathLst>
          </a:custGeom>
          <a:solidFill>
            <a:srgbClr val="222E3C"/>
          </a:solid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3" name="object 3"/>
          <p:cNvSpPr/>
          <p:nvPr/>
        </p:nvSpPr>
        <p:spPr>
          <a:xfrm>
            <a:off x="3175" y="1587"/>
            <a:ext cx="2540" cy="1129030"/>
          </a:xfrm>
          <a:custGeom>
            <a:avLst/>
            <a:gdLst/>
            <a:ahLst/>
            <a:cxnLst/>
            <a:rect l="l" t="t" r="r" b="b"/>
            <a:pathLst>
              <a:path w="2540" h="1129030">
                <a:moveTo>
                  <a:pt x="0" y="1128750"/>
                </a:moveTo>
                <a:lnTo>
                  <a:pt x="1917" y="1128750"/>
                </a:lnTo>
                <a:lnTo>
                  <a:pt x="1917" y="0"/>
                </a:lnTo>
                <a:lnTo>
                  <a:pt x="0" y="0"/>
                </a:lnTo>
                <a:lnTo>
                  <a:pt x="0" y="1128750"/>
                </a:lnTo>
                <a:close/>
              </a:path>
            </a:pathLst>
          </a:custGeom>
          <a:solidFill>
            <a:srgbClr val="222E3C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5" name="object 5"/>
          <p:cNvSpPr/>
          <p:nvPr/>
        </p:nvSpPr>
        <p:spPr>
          <a:xfrm>
            <a:off x="5107" y="3507"/>
            <a:ext cx="7387591" cy="8311515"/>
          </a:xfrm>
          <a:custGeom>
            <a:avLst/>
            <a:gdLst/>
            <a:ahLst/>
            <a:cxnLst/>
            <a:rect l="l" t="t" r="r" b="b"/>
            <a:pathLst>
              <a:path w="7387590" h="8311515">
                <a:moveTo>
                  <a:pt x="0" y="8311476"/>
                </a:moveTo>
                <a:lnTo>
                  <a:pt x="7387551" y="8311476"/>
                </a:lnTo>
                <a:lnTo>
                  <a:pt x="7387551" y="0"/>
                </a:lnTo>
                <a:lnTo>
                  <a:pt x="0" y="0"/>
                </a:lnTo>
                <a:lnTo>
                  <a:pt x="0" y="8311476"/>
                </a:lnTo>
                <a:close/>
              </a:path>
            </a:pathLst>
          </a:custGeom>
          <a:ln w="3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74820" y="603076"/>
            <a:ext cx="6406355" cy="310200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1">
              <a:lnSpc>
                <a:spcPts val="6060"/>
              </a:lnSpc>
              <a:spcBef>
                <a:spcPts val="345"/>
              </a:spcBef>
            </a:pPr>
            <a:r>
              <a:rPr lang="en-HK" sz="3600" b="1" dirty="0"/>
              <a:t>Using Synthetic Audio to Improve the Recognition of Out-Of-Vocabulary Words in End-To-End ASR Systems</a:t>
            </a:r>
            <a:endParaRPr sz="36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8074821" y="4807866"/>
            <a:ext cx="6406354" cy="314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15"/>
              </a:spcBef>
            </a:pPr>
            <a:r>
              <a:rPr lang="en-HK" sz="1801" spc="125" dirty="0" err="1">
                <a:solidFill>
                  <a:srgbClr val="FFFFFF"/>
                </a:solidFill>
                <a:latin typeface="Amazon Ember"/>
                <a:cs typeface="Amazon Ember"/>
              </a:rPr>
              <a:t>Xianrui</a:t>
            </a:r>
            <a:r>
              <a:rPr lang="en-HK" sz="1801" spc="125" dirty="0">
                <a:solidFill>
                  <a:srgbClr val="FFFFFF"/>
                </a:solidFill>
                <a:latin typeface="Amazon Ember"/>
                <a:cs typeface="Amazon Ember"/>
              </a:rPr>
              <a:t> Zheng</a:t>
            </a:r>
            <a:r>
              <a:rPr lang="en-HK" sz="1801" spc="125" baseline="30000" dirty="0">
                <a:solidFill>
                  <a:srgbClr val="FFFFFF"/>
                </a:solidFill>
                <a:latin typeface="Amazon Ember"/>
                <a:cs typeface="Amazon Ember"/>
              </a:rPr>
              <a:t>1</a:t>
            </a:r>
            <a:r>
              <a:rPr lang="en-HK" sz="1801" spc="125" dirty="0">
                <a:solidFill>
                  <a:srgbClr val="FFFFFF"/>
                </a:solidFill>
                <a:latin typeface="Amazon Ember"/>
                <a:cs typeface="Amazon Ember"/>
              </a:rPr>
              <a:t>, Yulan Liu</a:t>
            </a:r>
            <a:r>
              <a:rPr lang="en-HK" sz="1801" spc="125" baseline="30000" dirty="0">
                <a:solidFill>
                  <a:srgbClr val="FFFFFF"/>
                </a:solidFill>
                <a:latin typeface="Amazon Ember"/>
                <a:cs typeface="Amazon Ember"/>
              </a:rPr>
              <a:t>2</a:t>
            </a:r>
            <a:r>
              <a:rPr lang="en-HK" sz="1801" spc="125" dirty="0">
                <a:solidFill>
                  <a:srgbClr val="FFFFFF"/>
                </a:solidFill>
                <a:latin typeface="Amazon Ember"/>
                <a:cs typeface="Amazon Ember"/>
              </a:rPr>
              <a:t>, Deniz Gunceler</a:t>
            </a:r>
            <a:r>
              <a:rPr lang="en-HK" sz="1801" spc="125" baseline="30000" dirty="0">
                <a:solidFill>
                  <a:srgbClr val="FFFFFF"/>
                </a:solidFill>
                <a:latin typeface="Amazon Ember"/>
                <a:cs typeface="Amazon Ember"/>
              </a:rPr>
              <a:t>2</a:t>
            </a:r>
            <a:r>
              <a:rPr lang="en-HK" sz="1801" spc="125" dirty="0">
                <a:solidFill>
                  <a:srgbClr val="FFFFFF"/>
                </a:solidFill>
                <a:latin typeface="Amazon Ember"/>
                <a:cs typeface="Amazon Ember"/>
              </a:rPr>
              <a:t>, Daniel Willett</a:t>
            </a:r>
            <a:r>
              <a:rPr lang="en-HK" sz="1801" spc="125" baseline="30000" dirty="0">
                <a:solidFill>
                  <a:srgbClr val="FFFFFF"/>
                </a:solidFill>
                <a:latin typeface="Amazon Ember"/>
                <a:cs typeface="Amazon Ember"/>
              </a:rPr>
              <a:t>2</a:t>
            </a:r>
            <a:endParaRPr lang="en-HK" sz="1801" spc="125" dirty="0">
              <a:solidFill>
                <a:srgbClr val="FFFFFF"/>
              </a:solidFill>
              <a:latin typeface="Amazon Ember"/>
              <a:cs typeface="Amazon Embe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4821" y="5855810"/>
            <a:ext cx="6122152" cy="15568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lang="en-US" sz="1801" spc="60" baseline="30000" dirty="0">
                <a:solidFill>
                  <a:srgbClr val="FFFFFF"/>
                </a:solidFill>
                <a:latin typeface="Amazon Ember"/>
                <a:cs typeface="Amazon Ember"/>
              </a:rPr>
              <a:t>1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University of Cambridge, </a:t>
            </a:r>
            <a:r>
              <a:rPr lang="en-US" sz="1801" spc="60" baseline="30000" dirty="0">
                <a:solidFill>
                  <a:srgbClr val="FFFFFF"/>
                </a:solidFill>
                <a:latin typeface="Amazon Ember"/>
                <a:cs typeface="Amazon Ember"/>
              </a:rPr>
              <a:t>2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Amazon Alexa</a:t>
            </a:r>
          </a:p>
          <a:p>
            <a:pPr marL="12700">
              <a:spcBef>
                <a:spcPts val="115"/>
              </a:spcBef>
            </a:pPr>
            <a:endParaRPr lang="en-US" sz="1801" spc="60" baseline="30000" dirty="0">
              <a:solidFill>
                <a:srgbClr val="FFFFFF"/>
              </a:solidFill>
              <a:latin typeface="Amazon Ember"/>
              <a:cs typeface="Amazon Ember"/>
            </a:endParaRPr>
          </a:p>
          <a:p>
            <a:pPr marL="12700">
              <a:spcBef>
                <a:spcPts val="115"/>
              </a:spcBef>
            </a:pPr>
            <a:endParaRPr lang="en-US" sz="1801" spc="60" baseline="30000" dirty="0">
              <a:solidFill>
                <a:srgbClr val="FFFFFF"/>
              </a:solidFill>
              <a:latin typeface="Amazon Ember"/>
              <a:cs typeface="Amazon Ember"/>
            </a:endParaRPr>
          </a:p>
          <a:p>
            <a:pPr marL="12700">
              <a:spcBef>
                <a:spcPts val="115"/>
              </a:spcBef>
            </a:pPr>
            <a:r>
              <a:rPr lang="en-US" sz="1801" spc="60" baseline="30000" dirty="0">
                <a:solidFill>
                  <a:srgbClr val="FFFFFF"/>
                </a:solidFill>
                <a:latin typeface="Amazon Ember"/>
                <a:cs typeface="Amazon Ember"/>
              </a:rPr>
              <a:t>1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xz396@cam.ac.uk</a:t>
            </a:r>
          </a:p>
          <a:p>
            <a:pPr marL="12700">
              <a:spcBef>
                <a:spcPts val="115"/>
              </a:spcBef>
            </a:pPr>
            <a:r>
              <a:rPr lang="en-US" sz="1801" spc="60" baseline="30000" dirty="0">
                <a:solidFill>
                  <a:srgbClr val="FFFFFF"/>
                </a:solidFill>
                <a:latin typeface="Amazon Ember"/>
                <a:cs typeface="Amazon Ember"/>
              </a:rPr>
              <a:t>2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{</a:t>
            </a:r>
            <a:r>
              <a:rPr lang="en-US" sz="1801" spc="60" dirty="0" err="1">
                <a:solidFill>
                  <a:srgbClr val="FFFFFF"/>
                </a:solidFill>
                <a:latin typeface="Amazon Ember"/>
                <a:cs typeface="Amazon Ember"/>
              </a:rPr>
              <a:t>lyulan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, </a:t>
            </a:r>
            <a:r>
              <a:rPr lang="en-US" sz="1801" spc="60" dirty="0" err="1">
                <a:solidFill>
                  <a:srgbClr val="FFFFFF"/>
                </a:solidFill>
                <a:latin typeface="Amazon Ember"/>
                <a:cs typeface="Amazon Ember"/>
              </a:rPr>
              <a:t>denizg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, </a:t>
            </a:r>
            <a:r>
              <a:rPr lang="en-US" sz="1801" spc="60" dirty="0" err="1">
                <a:solidFill>
                  <a:srgbClr val="FFFFFF"/>
                </a:solidFill>
                <a:latin typeface="Amazon Ember"/>
                <a:cs typeface="Amazon Ember"/>
              </a:rPr>
              <a:t>dawillet</a:t>
            </a: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}@</a:t>
            </a:r>
            <a:r>
              <a:rPr lang="en-US" sz="1801" spc="60" dirty="0" err="1">
                <a:solidFill>
                  <a:srgbClr val="FFFFFF"/>
                </a:solidFill>
                <a:latin typeface="Amazon Ember"/>
                <a:cs typeface="Amazon Ember"/>
              </a:rPr>
              <a:t>amazon.com</a:t>
            </a:r>
            <a:endParaRPr lang="en-US" sz="1801" spc="60" dirty="0">
              <a:solidFill>
                <a:srgbClr val="FFFFFF"/>
              </a:solidFill>
              <a:latin typeface="Amazon Ember"/>
              <a:cs typeface="Amazon Ember"/>
            </a:endParaRPr>
          </a:p>
          <a:p>
            <a:pPr marL="12700">
              <a:spcBef>
                <a:spcPts val="115"/>
              </a:spcBef>
            </a:pPr>
            <a:endParaRPr lang="en-US" sz="1801" spc="60" dirty="0">
              <a:solidFill>
                <a:srgbClr val="FFFFFF"/>
              </a:solidFill>
              <a:latin typeface="Amazon Ember"/>
              <a:cs typeface="Amazon Ember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360275" y="7664450"/>
            <a:ext cx="2044700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15436" r="20551" b="20131"/>
          <a:stretch/>
        </p:blipFill>
        <p:spPr>
          <a:xfrm>
            <a:off x="962526" y="1074822"/>
            <a:ext cx="5502442" cy="6047874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AEB47493-D015-4844-AC7E-CB7E84112E22}"/>
              </a:ext>
            </a:extLst>
          </p:cNvPr>
          <p:cNvSpPr txBox="1"/>
          <p:nvPr/>
        </p:nvSpPr>
        <p:spPr>
          <a:xfrm>
            <a:off x="8074820" y="7692355"/>
            <a:ext cx="2044700" cy="2918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5"/>
              </a:spcBef>
            </a:pPr>
            <a:r>
              <a:rPr lang="en-US" sz="1801" spc="60" dirty="0">
                <a:solidFill>
                  <a:srgbClr val="FFFFFF"/>
                </a:solidFill>
                <a:latin typeface="Amazon Ember"/>
                <a:cs typeface="Amazon Ember"/>
              </a:rPr>
              <a:t>IEEE ICASSP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">
        <p:fade/>
      </p:transition>
    </mc:Choice>
    <mc:Fallback xmlns="">
      <p:transition spd="med" advTm="6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6996C9-FE61-8046-AAE4-49A776FB1AA5}"/>
              </a:ext>
            </a:extLst>
          </p:cNvPr>
          <p:cNvGrpSpPr/>
          <p:nvPr/>
        </p:nvGrpSpPr>
        <p:grpSpPr>
          <a:xfrm>
            <a:off x="1728710" y="1622516"/>
            <a:ext cx="11331729" cy="2964453"/>
            <a:chOff x="2945425" y="1683593"/>
            <a:chExt cx="5276160" cy="2964453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E638C4F1-3769-444B-B0FD-49C3B53EC0D4}"/>
                </a:ext>
              </a:extLst>
            </p:cNvPr>
            <p:cNvSpPr/>
            <p:nvPr/>
          </p:nvSpPr>
          <p:spPr>
            <a:xfrm>
              <a:off x="7211063" y="1683593"/>
              <a:ext cx="370205" cy="434974"/>
            </a:xfrm>
            <a:custGeom>
              <a:avLst/>
              <a:gdLst/>
              <a:ahLst/>
              <a:cxnLst/>
              <a:rect l="l" t="t" r="r" b="b"/>
              <a:pathLst>
                <a:path w="370204" h="434975">
                  <a:moveTo>
                    <a:pt x="356314" y="106133"/>
                  </a:moveTo>
                  <a:lnTo>
                    <a:pt x="326253" y="130555"/>
                  </a:lnTo>
                  <a:lnTo>
                    <a:pt x="311584" y="200990"/>
                  </a:lnTo>
                  <a:lnTo>
                    <a:pt x="309044" y="208965"/>
                  </a:lnTo>
                  <a:lnTo>
                    <a:pt x="305374" y="202869"/>
                  </a:lnTo>
                  <a:lnTo>
                    <a:pt x="306314" y="197243"/>
                  </a:lnTo>
                  <a:lnTo>
                    <a:pt x="310554" y="172997"/>
                  </a:lnTo>
                  <a:lnTo>
                    <a:pt x="318966" y="125152"/>
                  </a:lnTo>
                  <a:lnTo>
                    <a:pt x="327202" y="78364"/>
                  </a:lnTo>
                  <a:lnTo>
                    <a:pt x="330914" y="57289"/>
                  </a:lnTo>
                  <a:lnTo>
                    <a:pt x="332030" y="46902"/>
                  </a:lnTo>
                  <a:lnTo>
                    <a:pt x="330679" y="37571"/>
                  </a:lnTo>
                  <a:lnTo>
                    <a:pt x="326156" y="30352"/>
                  </a:lnTo>
                  <a:lnTo>
                    <a:pt x="317757" y="26301"/>
                  </a:lnTo>
                  <a:lnTo>
                    <a:pt x="307957" y="26507"/>
                  </a:lnTo>
                  <a:lnTo>
                    <a:pt x="299918" y="30764"/>
                  </a:lnTo>
                  <a:lnTo>
                    <a:pt x="293991" y="38190"/>
                  </a:lnTo>
                  <a:lnTo>
                    <a:pt x="290528" y="47904"/>
                  </a:lnTo>
                  <a:lnTo>
                    <a:pt x="269858" y="120570"/>
                  </a:lnTo>
                  <a:lnTo>
                    <a:pt x="258802" y="159173"/>
                  </a:lnTo>
                  <a:lnTo>
                    <a:pt x="253611" y="176657"/>
                  </a:lnTo>
                  <a:lnTo>
                    <a:pt x="250536" y="185966"/>
                  </a:lnTo>
                  <a:lnTo>
                    <a:pt x="245333" y="194148"/>
                  </a:lnTo>
                  <a:lnTo>
                    <a:pt x="238721" y="196554"/>
                  </a:lnTo>
                  <a:lnTo>
                    <a:pt x="232762" y="193431"/>
                  </a:lnTo>
                  <a:lnTo>
                    <a:pt x="229517" y="185026"/>
                  </a:lnTo>
                  <a:lnTo>
                    <a:pt x="227600" y="155809"/>
                  </a:lnTo>
                  <a:lnTo>
                    <a:pt x="224788" y="105008"/>
                  </a:lnTo>
                  <a:lnTo>
                    <a:pt x="221893" y="55004"/>
                  </a:lnTo>
                  <a:lnTo>
                    <a:pt x="214553" y="9099"/>
                  </a:lnTo>
                  <a:lnTo>
                    <a:pt x="200942" y="0"/>
                  </a:lnTo>
                  <a:lnTo>
                    <a:pt x="191750" y="1438"/>
                  </a:lnTo>
                  <a:lnTo>
                    <a:pt x="185202" y="6577"/>
                  </a:lnTo>
                  <a:lnTo>
                    <a:pt x="181124" y="14532"/>
                  </a:lnTo>
                  <a:lnTo>
                    <a:pt x="179339" y="24422"/>
                  </a:lnTo>
                  <a:lnTo>
                    <a:pt x="181240" y="109826"/>
                  </a:lnTo>
                  <a:lnTo>
                    <a:pt x="182306" y="154730"/>
                  </a:lnTo>
                  <a:lnTo>
                    <a:pt x="182927" y="173926"/>
                  </a:lnTo>
                  <a:lnTo>
                    <a:pt x="183492" y="182206"/>
                  </a:lnTo>
                  <a:lnTo>
                    <a:pt x="184292" y="191490"/>
                  </a:lnTo>
                  <a:lnTo>
                    <a:pt x="179619" y="191693"/>
                  </a:lnTo>
                  <a:lnTo>
                    <a:pt x="175355" y="113739"/>
                  </a:lnTo>
                  <a:lnTo>
                    <a:pt x="172888" y="71213"/>
                  </a:lnTo>
                  <a:lnTo>
                    <a:pt x="165169" y="33066"/>
                  </a:lnTo>
                  <a:lnTo>
                    <a:pt x="147983" y="24422"/>
                  </a:lnTo>
                  <a:lnTo>
                    <a:pt x="138807" y="26551"/>
                  </a:lnTo>
                  <a:lnTo>
                    <a:pt x="126792" y="122207"/>
                  </a:lnTo>
                  <a:lnTo>
                    <a:pt x="126615" y="161199"/>
                  </a:lnTo>
                  <a:lnTo>
                    <a:pt x="126792" y="181349"/>
                  </a:lnTo>
                  <a:lnTo>
                    <a:pt x="127320" y="196303"/>
                  </a:lnTo>
                  <a:lnTo>
                    <a:pt x="128523" y="219991"/>
                  </a:lnTo>
                  <a:lnTo>
                    <a:pt x="129055" y="248432"/>
                  </a:lnTo>
                  <a:lnTo>
                    <a:pt x="126418" y="272647"/>
                  </a:lnTo>
                  <a:lnTo>
                    <a:pt x="118113" y="283654"/>
                  </a:lnTo>
                  <a:lnTo>
                    <a:pt x="105545" y="281637"/>
                  </a:lnTo>
                  <a:lnTo>
                    <a:pt x="91571" y="273900"/>
                  </a:lnTo>
                  <a:lnTo>
                    <a:pt x="77952" y="262116"/>
                  </a:lnTo>
                  <a:lnTo>
                    <a:pt x="66449" y="247954"/>
                  </a:lnTo>
                  <a:lnTo>
                    <a:pt x="56532" y="237156"/>
                  </a:lnTo>
                  <a:lnTo>
                    <a:pt x="44148" y="229176"/>
                  </a:lnTo>
                  <a:lnTo>
                    <a:pt x="30002" y="224717"/>
                  </a:lnTo>
                  <a:lnTo>
                    <a:pt x="14798" y="224485"/>
                  </a:lnTo>
                  <a:lnTo>
                    <a:pt x="530" y="230672"/>
                  </a:lnTo>
                  <a:lnTo>
                    <a:pt x="0" y="242322"/>
                  </a:lnTo>
                  <a:lnTo>
                    <a:pt x="8980" y="257496"/>
                  </a:lnTo>
                  <a:lnTo>
                    <a:pt x="23244" y="274256"/>
                  </a:lnTo>
                  <a:lnTo>
                    <a:pt x="50863" y="306412"/>
                  </a:lnTo>
                  <a:lnTo>
                    <a:pt x="70205" y="332844"/>
                  </a:lnTo>
                  <a:lnTo>
                    <a:pt x="100269" y="379450"/>
                  </a:lnTo>
                  <a:lnTo>
                    <a:pt x="136540" y="415609"/>
                  </a:lnTo>
                  <a:lnTo>
                    <a:pt x="207330" y="434860"/>
                  </a:lnTo>
                  <a:lnTo>
                    <a:pt x="251518" y="429969"/>
                  </a:lnTo>
                  <a:lnTo>
                    <a:pt x="287187" y="413989"/>
                  </a:lnTo>
                  <a:lnTo>
                    <a:pt x="314381" y="383267"/>
                  </a:lnTo>
                  <a:lnTo>
                    <a:pt x="333145" y="334152"/>
                  </a:lnTo>
                  <a:lnTo>
                    <a:pt x="343525" y="262991"/>
                  </a:lnTo>
                  <a:lnTo>
                    <a:pt x="347686" y="229993"/>
                  </a:lnTo>
                  <a:lnTo>
                    <a:pt x="355231" y="186585"/>
                  </a:lnTo>
                  <a:lnTo>
                    <a:pt x="362981" y="146391"/>
                  </a:lnTo>
                  <a:lnTo>
                    <a:pt x="367757" y="123037"/>
                  </a:lnTo>
                  <a:lnTo>
                    <a:pt x="369992" y="112661"/>
                  </a:lnTo>
                  <a:lnTo>
                    <a:pt x="363832" y="106133"/>
                  </a:lnTo>
                  <a:lnTo>
                    <a:pt x="356314" y="106133"/>
                  </a:lnTo>
                  <a:close/>
                </a:path>
              </a:pathLst>
            </a:custGeom>
            <a:ln w="8458">
              <a:solidFill>
                <a:srgbClr val="222E3C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F61DEE-9C5D-A44A-8A1F-16E36FCB8522}"/>
                </a:ext>
              </a:extLst>
            </p:cNvPr>
            <p:cNvSpPr/>
            <p:nvPr/>
          </p:nvSpPr>
          <p:spPr>
            <a:xfrm>
              <a:off x="2945425" y="1888900"/>
              <a:ext cx="5276160" cy="2759146"/>
            </a:xfrm>
            <a:prstGeom prst="rect">
              <a:avLst/>
            </a:prstGeom>
            <a:noFill/>
            <a:ln>
              <a:solidFill>
                <a:srgbClr val="13A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6B1496-B769-4243-A360-3ACA5A297032}"/>
                </a:ext>
              </a:extLst>
            </p:cNvPr>
            <p:cNvSpPr txBox="1"/>
            <p:nvPr/>
          </p:nvSpPr>
          <p:spPr>
            <a:xfrm>
              <a:off x="3220920" y="2034342"/>
              <a:ext cx="4770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mazon Ember Medium" panose="020B0603020204030204"/>
                  <a:cs typeface="AmazonEmber-Light"/>
                </a:rPr>
                <a:t>Method 3: Elastic Weight Consolidation (EWC)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B09844-BF55-8144-A9A4-3F7D1A7DFCC0}"/>
                </a:ext>
              </a:extLst>
            </p:cNvPr>
            <p:cNvSpPr txBox="1"/>
            <p:nvPr/>
          </p:nvSpPr>
          <p:spPr>
            <a:xfrm>
              <a:off x="3169303" y="3062217"/>
              <a:ext cx="48737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sz="2800" dirty="0">
                  <a:solidFill>
                    <a:schemeClr val="bg2"/>
                  </a:solidFill>
                  <a:latin typeface="Amazon Ember Medium" panose="020B0603020204030204"/>
                  <a:ea typeface="Amazon Ember Display Light" panose="020F0403020204020204" pitchFamily="34" charset="0"/>
                  <a:cs typeface="Amazon Ember Display Light" panose="020F0403020204020204" pitchFamily="34" charset="0"/>
                </a:rPr>
                <a:t>Provides a selective constraint for updating each parameter during fine-tuning.</a:t>
              </a: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598E279F-C1CF-5B47-8CA3-C40B1CCE5D23}"/>
                </a:ext>
              </a:extLst>
            </p:cNvPr>
            <p:cNvSpPr/>
            <p:nvPr/>
          </p:nvSpPr>
          <p:spPr>
            <a:xfrm>
              <a:off x="3220920" y="2870249"/>
              <a:ext cx="4770475" cy="133742"/>
            </a:xfrm>
            <a:custGeom>
              <a:avLst/>
              <a:gdLst/>
              <a:ahLst/>
              <a:cxnLst/>
              <a:rect l="l" t="t" r="r" b="b"/>
              <a:pathLst>
                <a:path w="11856085">
                  <a:moveTo>
                    <a:pt x="0" y="0"/>
                  </a:moveTo>
                  <a:lnTo>
                    <a:pt x="11855602" y="0"/>
                  </a:lnTo>
                </a:path>
              </a:pathLst>
            </a:custGeom>
            <a:ln w="15405">
              <a:solidFill>
                <a:srgbClr val="31C5F4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59CFE4-15C2-3E40-B418-89F8F54CE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3" y="4710357"/>
            <a:ext cx="4656900" cy="2759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93E567-45B5-E644-8D45-7BEC01DFD5E8}"/>
              </a:ext>
            </a:extLst>
          </p:cNvPr>
          <p:cNvSpPr txBox="1"/>
          <p:nvPr/>
        </p:nvSpPr>
        <p:spPr>
          <a:xfrm>
            <a:off x="187816" y="7428033"/>
            <a:ext cx="10096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Figure from J. Kirkpatrick </a:t>
            </a:r>
            <a:r>
              <a:rPr lang="en-US" i="1" dirty="0">
                <a:solidFill>
                  <a:schemeClr val="bg1"/>
                </a:solidFill>
              </a:rPr>
              <a:t>et. al.</a:t>
            </a:r>
            <a:r>
              <a:rPr lang="en-US" dirty="0">
                <a:solidFill>
                  <a:schemeClr val="bg1"/>
                </a:solidFill>
              </a:rPr>
              <a:t>, “Overcoming catastrophic forgetting in neural networks”,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Proceedings of the National Academy of Science 2018. https://</a:t>
            </a:r>
            <a:r>
              <a:rPr lang="en-US" dirty="0" err="1">
                <a:solidFill>
                  <a:schemeClr val="bg1"/>
                </a:solidFill>
              </a:rPr>
              <a:t>www.pnas.org</a:t>
            </a:r>
            <a:r>
              <a:rPr lang="en-US" dirty="0">
                <a:solidFill>
                  <a:schemeClr val="bg1"/>
                </a:solidFill>
              </a:rPr>
              <a:t>/content/114/13/3521.short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CD6E1-2E12-344A-8E7E-4170CB220CB7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RNN-T Fine-Tuning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79FC7B-87D4-BE48-8075-CB684F69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524" y="5337272"/>
            <a:ext cx="5842926" cy="12344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1728710" y="3359031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</a:rPr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31036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363463" y="3499359"/>
            <a:ext cx="370205" cy="434974"/>
          </a:xfrm>
          <a:custGeom>
            <a:avLst/>
            <a:gdLst/>
            <a:ahLst/>
            <a:cxnLst/>
            <a:rect l="l" t="t" r="r" b="b"/>
            <a:pathLst>
              <a:path w="370204" h="434975">
                <a:moveTo>
                  <a:pt x="356314" y="106133"/>
                </a:moveTo>
                <a:lnTo>
                  <a:pt x="326253" y="130555"/>
                </a:lnTo>
                <a:lnTo>
                  <a:pt x="311584" y="200990"/>
                </a:lnTo>
                <a:lnTo>
                  <a:pt x="309044" y="208965"/>
                </a:lnTo>
                <a:lnTo>
                  <a:pt x="305374" y="202869"/>
                </a:lnTo>
                <a:lnTo>
                  <a:pt x="306314" y="197243"/>
                </a:lnTo>
                <a:lnTo>
                  <a:pt x="310554" y="172997"/>
                </a:lnTo>
                <a:lnTo>
                  <a:pt x="318966" y="125152"/>
                </a:lnTo>
                <a:lnTo>
                  <a:pt x="327202" y="78364"/>
                </a:lnTo>
                <a:lnTo>
                  <a:pt x="330914" y="57289"/>
                </a:lnTo>
                <a:lnTo>
                  <a:pt x="332030" y="46902"/>
                </a:lnTo>
                <a:lnTo>
                  <a:pt x="330679" y="37571"/>
                </a:lnTo>
                <a:lnTo>
                  <a:pt x="326156" y="30352"/>
                </a:lnTo>
                <a:lnTo>
                  <a:pt x="317757" y="26301"/>
                </a:lnTo>
                <a:lnTo>
                  <a:pt x="307957" y="26507"/>
                </a:lnTo>
                <a:lnTo>
                  <a:pt x="299918" y="30764"/>
                </a:lnTo>
                <a:lnTo>
                  <a:pt x="293991" y="38190"/>
                </a:lnTo>
                <a:lnTo>
                  <a:pt x="290528" y="47904"/>
                </a:lnTo>
                <a:lnTo>
                  <a:pt x="269858" y="120570"/>
                </a:lnTo>
                <a:lnTo>
                  <a:pt x="258802" y="159173"/>
                </a:lnTo>
                <a:lnTo>
                  <a:pt x="253611" y="176657"/>
                </a:lnTo>
                <a:lnTo>
                  <a:pt x="250536" y="185966"/>
                </a:lnTo>
                <a:lnTo>
                  <a:pt x="245333" y="194148"/>
                </a:lnTo>
                <a:lnTo>
                  <a:pt x="238721" y="196554"/>
                </a:lnTo>
                <a:lnTo>
                  <a:pt x="232762" y="193431"/>
                </a:lnTo>
                <a:lnTo>
                  <a:pt x="229517" y="185026"/>
                </a:lnTo>
                <a:lnTo>
                  <a:pt x="227600" y="155809"/>
                </a:lnTo>
                <a:lnTo>
                  <a:pt x="224788" y="105008"/>
                </a:lnTo>
                <a:lnTo>
                  <a:pt x="221893" y="55004"/>
                </a:lnTo>
                <a:lnTo>
                  <a:pt x="214553" y="9099"/>
                </a:lnTo>
                <a:lnTo>
                  <a:pt x="200942" y="0"/>
                </a:lnTo>
                <a:lnTo>
                  <a:pt x="191750" y="1438"/>
                </a:lnTo>
                <a:lnTo>
                  <a:pt x="185202" y="6577"/>
                </a:lnTo>
                <a:lnTo>
                  <a:pt x="181124" y="14532"/>
                </a:lnTo>
                <a:lnTo>
                  <a:pt x="179339" y="24422"/>
                </a:lnTo>
                <a:lnTo>
                  <a:pt x="181240" y="109826"/>
                </a:lnTo>
                <a:lnTo>
                  <a:pt x="182306" y="154730"/>
                </a:lnTo>
                <a:lnTo>
                  <a:pt x="182927" y="173926"/>
                </a:lnTo>
                <a:lnTo>
                  <a:pt x="183492" y="182206"/>
                </a:lnTo>
                <a:lnTo>
                  <a:pt x="184292" y="191490"/>
                </a:lnTo>
                <a:lnTo>
                  <a:pt x="179619" y="191693"/>
                </a:lnTo>
                <a:lnTo>
                  <a:pt x="175355" y="113739"/>
                </a:lnTo>
                <a:lnTo>
                  <a:pt x="172888" y="71213"/>
                </a:lnTo>
                <a:lnTo>
                  <a:pt x="165169" y="33066"/>
                </a:lnTo>
                <a:lnTo>
                  <a:pt x="147983" y="24422"/>
                </a:lnTo>
                <a:lnTo>
                  <a:pt x="138807" y="26551"/>
                </a:lnTo>
                <a:lnTo>
                  <a:pt x="126792" y="122207"/>
                </a:lnTo>
                <a:lnTo>
                  <a:pt x="126615" y="161199"/>
                </a:lnTo>
                <a:lnTo>
                  <a:pt x="126792" y="181349"/>
                </a:lnTo>
                <a:lnTo>
                  <a:pt x="127320" y="196303"/>
                </a:lnTo>
                <a:lnTo>
                  <a:pt x="128523" y="219991"/>
                </a:lnTo>
                <a:lnTo>
                  <a:pt x="129055" y="248432"/>
                </a:lnTo>
                <a:lnTo>
                  <a:pt x="126418" y="272647"/>
                </a:lnTo>
                <a:lnTo>
                  <a:pt x="118113" y="283654"/>
                </a:lnTo>
                <a:lnTo>
                  <a:pt x="105545" y="281637"/>
                </a:lnTo>
                <a:lnTo>
                  <a:pt x="91571" y="273900"/>
                </a:lnTo>
                <a:lnTo>
                  <a:pt x="77952" y="262116"/>
                </a:lnTo>
                <a:lnTo>
                  <a:pt x="66449" y="247954"/>
                </a:lnTo>
                <a:lnTo>
                  <a:pt x="56532" y="237156"/>
                </a:lnTo>
                <a:lnTo>
                  <a:pt x="44148" y="229176"/>
                </a:lnTo>
                <a:lnTo>
                  <a:pt x="30002" y="224717"/>
                </a:lnTo>
                <a:lnTo>
                  <a:pt x="14798" y="224485"/>
                </a:lnTo>
                <a:lnTo>
                  <a:pt x="530" y="230672"/>
                </a:lnTo>
                <a:lnTo>
                  <a:pt x="0" y="242322"/>
                </a:lnTo>
                <a:lnTo>
                  <a:pt x="8980" y="257496"/>
                </a:lnTo>
                <a:lnTo>
                  <a:pt x="23244" y="274256"/>
                </a:lnTo>
                <a:lnTo>
                  <a:pt x="50863" y="306412"/>
                </a:lnTo>
                <a:lnTo>
                  <a:pt x="70205" y="332844"/>
                </a:lnTo>
                <a:lnTo>
                  <a:pt x="100269" y="379450"/>
                </a:lnTo>
                <a:lnTo>
                  <a:pt x="136540" y="415609"/>
                </a:lnTo>
                <a:lnTo>
                  <a:pt x="207330" y="434860"/>
                </a:lnTo>
                <a:lnTo>
                  <a:pt x="251518" y="429969"/>
                </a:lnTo>
                <a:lnTo>
                  <a:pt x="287187" y="413989"/>
                </a:lnTo>
                <a:lnTo>
                  <a:pt x="314381" y="383267"/>
                </a:lnTo>
                <a:lnTo>
                  <a:pt x="333145" y="334152"/>
                </a:lnTo>
                <a:lnTo>
                  <a:pt x="343525" y="262991"/>
                </a:lnTo>
                <a:lnTo>
                  <a:pt x="347686" y="229993"/>
                </a:lnTo>
                <a:lnTo>
                  <a:pt x="355231" y="186585"/>
                </a:lnTo>
                <a:lnTo>
                  <a:pt x="362981" y="146391"/>
                </a:lnTo>
                <a:lnTo>
                  <a:pt x="367757" y="123037"/>
                </a:lnTo>
                <a:lnTo>
                  <a:pt x="369992" y="112661"/>
                </a:lnTo>
                <a:lnTo>
                  <a:pt x="363832" y="106133"/>
                </a:lnTo>
                <a:lnTo>
                  <a:pt x="356314" y="106133"/>
                </a:lnTo>
                <a:close/>
              </a:path>
            </a:pathLst>
          </a:custGeom>
          <a:ln w="8458">
            <a:solidFill>
              <a:srgbClr val="222E3C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A84328D4-C7AB-574E-92F2-79BE5FE8E8AD}"/>
              </a:ext>
            </a:extLst>
          </p:cNvPr>
          <p:cNvSpPr/>
          <p:nvPr/>
        </p:nvSpPr>
        <p:spPr>
          <a:xfrm>
            <a:off x="7363463" y="4793146"/>
            <a:ext cx="370205" cy="434974"/>
          </a:xfrm>
          <a:custGeom>
            <a:avLst/>
            <a:gdLst/>
            <a:ahLst/>
            <a:cxnLst/>
            <a:rect l="l" t="t" r="r" b="b"/>
            <a:pathLst>
              <a:path w="370204" h="434975">
                <a:moveTo>
                  <a:pt x="356314" y="106133"/>
                </a:moveTo>
                <a:lnTo>
                  <a:pt x="326253" y="130555"/>
                </a:lnTo>
                <a:lnTo>
                  <a:pt x="311584" y="200990"/>
                </a:lnTo>
                <a:lnTo>
                  <a:pt x="309044" y="208965"/>
                </a:lnTo>
                <a:lnTo>
                  <a:pt x="305374" y="202869"/>
                </a:lnTo>
                <a:lnTo>
                  <a:pt x="306314" y="197243"/>
                </a:lnTo>
                <a:lnTo>
                  <a:pt x="310554" y="172997"/>
                </a:lnTo>
                <a:lnTo>
                  <a:pt x="318966" y="125152"/>
                </a:lnTo>
                <a:lnTo>
                  <a:pt x="327202" y="78364"/>
                </a:lnTo>
                <a:lnTo>
                  <a:pt x="330914" y="57289"/>
                </a:lnTo>
                <a:lnTo>
                  <a:pt x="332030" y="46902"/>
                </a:lnTo>
                <a:lnTo>
                  <a:pt x="330679" y="37571"/>
                </a:lnTo>
                <a:lnTo>
                  <a:pt x="326156" y="30352"/>
                </a:lnTo>
                <a:lnTo>
                  <a:pt x="317757" y="26301"/>
                </a:lnTo>
                <a:lnTo>
                  <a:pt x="307957" y="26507"/>
                </a:lnTo>
                <a:lnTo>
                  <a:pt x="299918" y="30764"/>
                </a:lnTo>
                <a:lnTo>
                  <a:pt x="293991" y="38190"/>
                </a:lnTo>
                <a:lnTo>
                  <a:pt x="290528" y="47904"/>
                </a:lnTo>
                <a:lnTo>
                  <a:pt x="269858" y="120570"/>
                </a:lnTo>
                <a:lnTo>
                  <a:pt x="258802" y="159173"/>
                </a:lnTo>
                <a:lnTo>
                  <a:pt x="253611" y="176657"/>
                </a:lnTo>
                <a:lnTo>
                  <a:pt x="250536" y="185966"/>
                </a:lnTo>
                <a:lnTo>
                  <a:pt x="245333" y="194148"/>
                </a:lnTo>
                <a:lnTo>
                  <a:pt x="238721" y="196554"/>
                </a:lnTo>
                <a:lnTo>
                  <a:pt x="232762" y="193431"/>
                </a:lnTo>
                <a:lnTo>
                  <a:pt x="229517" y="185026"/>
                </a:lnTo>
                <a:lnTo>
                  <a:pt x="227600" y="155809"/>
                </a:lnTo>
                <a:lnTo>
                  <a:pt x="224788" y="105008"/>
                </a:lnTo>
                <a:lnTo>
                  <a:pt x="221893" y="55004"/>
                </a:lnTo>
                <a:lnTo>
                  <a:pt x="214553" y="9099"/>
                </a:lnTo>
                <a:lnTo>
                  <a:pt x="200942" y="0"/>
                </a:lnTo>
                <a:lnTo>
                  <a:pt x="191750" y="1438"/>
                </a:lnTo>
                <a:lnTo>
                  <a:pt x="185202" y="6577"/>
                </a:lnTo>
                <a:lnTo>
                  <a:pt x="181124" y="14532"/>
                </a:lnTo>
                <a:lnTo>
                  <a:pt x="179339" y="24422"/>
                </a:lnTo>
                <a:lnTo>
                  <a:pt x="181240" y="109826"/>
                </a:lnTo>
                <a:lnTo>
                  <a:pt x="182306" y="154730"/>
                </a:lnTo>
                <a:lnTo>
                  <a:pt x="182927" y="173926"/>
                </a:lnTo>
                <a:lnTo>
                  <a:pt x="183492" y="182206"/>
                </a:lnTo>
                <a:lnTo>
                  <a:pt x="184292" y="191490"/>
                </a:lnTo>
                <a:lnTo>
                  <a:pt x="179619" y="191693"/>
                </a:lnTo>
                <a:lnTo>
                  <a:pt x="175355" y="113739"/>
                </a:lnTo>
                <a:lnTo>
                  <a:pt x="172888" y="71213"/>
                </a:lnTo>
                <a:lnTo>
                  <a:pt x="165169" y="33066"/>
                </a:lnTo>
                <a:lnTo>
                  <a:pt x="147983" y="24422"/>
                </a:lnTo>
                <a:lnTo>
                  <a:pt x="138807" y="26551"/>
                </a:lnTo>
                <a:lnTo>
                  <a:pt x="126792" y="122207"/>
                </a:lnTo>
                <a:lnTo>
                  <a:pt x="126615" y="161199"/>
                </a:lnTo>
                <a:lnTo>
                  <a:pt x="126792" y="181349"/>
                </a:lnTo>
                <a:lnTo>
                  <a:pt x="127320" y="196303"/>
                </a:lnTo>
                <a:lnTo>
                  <a:pt x="128523" y="219991"/>
                </a:lnTo>
                <a:lnTo>
                  <a:pt x="129055" y="248432"/>
                </a:lnTo>
                <a:lnTo>
                  <a:pt x="126418" y="272647"/>
                </a:lnTo>
                <a:lnTo>
                  <a:pt x="118113" y="283654"/>
                </a:lnTo>
                <a:lnTo>
                  <a:pt x="105545" y="281637"/>
                </a:lnTo>
                <a:lnTo>
                  <a:pt x="91571" y="273900"/>
                </a:lnTo>
                <a:lnTo>
                  <a:pt x="77952" y="262116"/>
                </a:lnTo>
                <a:lnTo>
                  <a:pt x="66449" y="247954"/>
                </a:lnTo>
                <a:lnTo>
                  <a:pt x="56532" y="237156"/>
                </a:lnTo>
                <a:lnTo>
                  <a:pt x="44148" y="229176"/>
                </a:lnTo>
                <a:lnTo>
                  <a:pt x="30002" y="224717"/>
                </a:lnTo>
                <a:lnTo>
                  <a:pt x="14798" y="224485"/>
                </a:lnTo>
                <a:lnTo>
                  <a:pt x="530" y="230672"/>
                </a:lnTo>
                <a:lnTo>
                  <a:pt x="0" y="242322"/>
                </a:lnTo>
                <a:lnTo>
                  <a:pt x="8980" y="257496"/>
                </a:lnTo>
                <a:lnTo>
                  <a:pt x="23244" y="274256"/>
                </a:lnTo>
                <a:lnTo>
                  <a:pt x="50863" y="306412"/>
                </a:lnTo>
                <a:lnTo>
                  <a:pt x="70205" y="332844"/>
                </a:lnTo>
                <a:lnTo>
                  <a:pt x="100269" y="379450"/>
                </a:lnTo>
                <a:lnTo>
                  <a:pt x="136540" y="415609"/>
                </a:lnTo>
                <a:lnTo>
                  <a:pt x="207330" y="434860"/>
                </a:lnTo>
                <a:lnTo>
                  <a:pt x="251518" y="429969"/>
                </a:lnTo>
                <a:lnTo>
                  <a:pt x="287187" y="413989"/>
                </a:lnTo>
                <a:lnTo>
                  <a:pt x="314381" y="383267"/>
                </a:lnTo>
                <a:lnTo>
                  <a:pt x="333145" y="334152"/>
                </a:lnTo>
                <a:lnTo>
                  <a:pt x="343525" y="262991"/>
                </a:lnTo>
                <a:lnTo>
                  <a:pt x="347686" y="229993"/>
                </a:lnTo>
                <a:lnTo>
                  <a:pt x="355231" y="186585"/>
                </a:lnTo>
                <a:lnTo>
                  <a:pt x="362981" y="146391"/>
                </a:lnTo>
                <a:lnTo>
                  <a:pt x="367757" y="123037"/>
                </a:lnTo>
                <a:lnTo>
                  <a:pt x="369992" y="112661"/>
                </a:lnTo>
                <a:lnTo>
                  <a:pt x="363832" y="106133"/>
                </a:lnTo>
                <a:lnTo>
                  <a:pt x="356314" y="106133"/>
                </a:lnTo>
                <a:close/>
              </a:path>
            </a:pathLst>
          </a:custGeom>
          <a:ln w="8458">
            <a:solidFill>
              <a:srgbClr val="222E3C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E17FC03-0B73-7945-91AB-4FBC7D87A54E}"/>
              </a:ext>
            </a:extLst>
          </p:cNvPr>
          <p:cNvSpPr/>
          <p:nvPr/>
        </p:nvSpPr>
        <p:spPr>
          <a:xfrm>
            <a:off x="366359" y="3280308"/>
            <a:ext cx="4395536" cy="15334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Train19</a:t>
            </a:r>
            <a:r>
              <a:rPr lang="en-US" sz="2800" dirty="0"/>
              <a:t>: 2.3kh anonymized far-field in-house data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CB8029C-97EF-8147-A5B2-F389843E8CBC}"/>
              </a:ext>
            </a:extLst>
          </p:cNvPr>
          <p:cNvSpPr/>
          <p:nvPr/>
        </p:nvSpPr>
        <p:spPr>
          <a:xfrm>
            <a:off x="5082379" y="3308498"/>
            <a:ext cx="4395536" cy="1504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Dev</a:t>
            </a:r>
            <a:r>
              <a:rPr lang="en-US" sz="2800" dirty="0"/>
              <a:t>: from more recent live traffic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723B33-CE3E-6241-972F-1B4159D901CA}"/>
              </a:ext>
            </a:extLst>
          </p:cNvPr>
          <p:cNvSpPr/>
          <p:nvPr/>
        </p:nvSpPr>
        <p:spPr>
          <a:xfrm>
            <a:off x="9798399" y="3251998"/>
            <a:ext cx="4395536" cy="15334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</a:t>
            </a:r>
            <a:r>
              <a:rPr lang="en-US" sz="2800" dirty="0"/>
              <a:t>: from more recent live traffic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D3950FF5-4C21-D043-86E1-D67E4A508C5C}"/>
              </a:ext>
            </a:extLst>
          </p:cNvPr>
          <p:cNvSpPr/>
          <p:nvPr/>
        </p:nvSpPr>
        <p:spPr>
          <a:xfrm rot="5400000">
            <a:off x="1127271" y="4982163"/>
            <a:ext cx="653384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5EDD99B-DB90-A842-A6FF-D26C1EB6CE0E}"/>
              </a:ext>
            </a:extLst>
          </p:cNvPr>
          <p:cNvSpPr/>
          <p:nvPr/>
        </p:nvSpPr>
        <p:spPr>
          <a:xfrm>
            <a:off x="3478834" y="5364248"/>
            <a:ext cx="3171445" cy="1533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DevOOV</a:t>
            </a:r>
            <a:r>
              <a:rPr lang="en-US" sz="2800" dirty="0"/>
              <a:t>: utterances of Dev with OOV words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7137A109-9822-F64A-86F5-E79B89E99667}"/>
              </a:ext>
            </a:extLst>
          </p:cNvPr>
          <p:cNvSpPr/>
          <p:nvPr/>
        </p:nvSpPr>
        <p:spPr>
          <a:xfrm rot="5400000">
            <a:off x="6953455" y="4866053"/>
            <a:ext cx="653384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56BE8C1-BEC9-8541-993E-E8C2B0A0D8B7}"/>
              </a:ext>
            </a:extLst>
          </p:cNvPr>
          <p:cNvSpPr/>
          <p:nvPr/>
        </p:nvSpPr>
        <p:spPr>
          <a:xfrm>
            <a:off x="2657987" y="6191344"/>
            <a:ext cx="620163" cy="3754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E7897666-F2F6-2D4E-B973-59E2428F58F4}"/>
              </a:ext>
            </a:extLst>
          </p:cNvPr>
          <p:cNvSpPr/>
          <p:nvPr/>
        </p:nvSpPr>
        <p:spPr>
          <a:xfrm>
            <a:off x="6763621" y="6148070"/>
            <a:ext cx="516526" cy="448254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8FD2BFEC-819C-6148-976D-80EFBB8D42B9}"/>
              </a:ext>
            </a:extLst>
          </p:cNvPr>
          <p:cNvSpPr/>
          <p:nvPr/>
        </p:nvSpPr>
        <p:spPr>
          <a:xfrm rot="5400000">
            <a:off x="11684937" y="4875259"/>
            <a:ext cx="653384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CFF6EE3-BE12-7E4C-8C01-688850FED25D}"/>
              </a:ext>
            </a:extLst>
          </p:cNvPr>
          <p:cNvSpPr/>
          <p:nvPr/>
        </p:nvSpPr>
        <p:spPr>
          <a:xfrm>
            <a:off x="10764968" y="5745415"/>
            <a:ext cx="3804718" cy="140038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EvalOOV</a:t>
            </a:r>
            <a:r>
              <a:rPr lang="en-US" sz="2800" dirty="0"/>
              <a:t>: utterances in Eval containing the same OOV words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95F72653-8F19-FC4E-B6C5-7B76E0C3F22C}"/>
              </a:ext>
            </a:extLst>
          </p:cNvPr>
          <p:cNvSpPr/>
          <p:nvPr/>
        </p:nvSpPr>
        <p:spPr>
          <a:xfrm>
            <a:off x="10071326" y="6191344"/>
            <a:ext cx="620163" cy="37548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3346E0F7-6A90-1848-83DB-7A7E3500EA3D}"/>
              </a:ext>
            </a:extLst>
          </p:cNvPr>
          <p:cNvSpPr/>
          <p:nvPr/>
        </p:nvSpPr>
        <p:spPr>
          <a:xfrm rot="16200000">
            <a:off x="6953455" y="2481735"/>
            <a:ext cx="653384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5760506C-3849-9C45-890D-35C4A09677D3}"/>
              </a:ext>
            </a:extLst>
          </p:cNvPr>
          <p:cNvSpPr/>
          <p:nvPr/>
        </p:nvSpPr>
        <p:spPr>
          <a:xfrm rot="16200000">
            <a:off x="11684937" y="2458885"/>
            <a:ext cx="653384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B020960-40FF-6947-82C2-7224D54936DE}"/>
              </a:ext>
            </a:extLst>
          </p:cNvPr>
          <p:cNvSpPr/>
          <p:nvPr/>
        </p:nvSpPr>
        <p:spPr>
          <a:xfrm>
            <a:off x="4918509" y="921698"/>
            <a:ext cx="4507219" cy="1533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DevSub</a:t>
            </a:r>
            <a:r>
              <a:rPr lang="en-US" sz="2800" dirty="0"/>
              <a:t>: 200k utterances randomly sampled from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Dev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6A2C07F-4F72-5248-8D61-8D62CFA2A2D0}"/>
              </a:ext>
            </a:extLst>
          </p:cNvPr>
          <p:cNvSpPr/>
          <p:nvPr/>
        </p:nvSpPr>
        <p:spPr>
          <a:xfrm>
            <a:off x="9758019" y="931855"/>
            <a:ext cx="4507219" cy="153342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EvalSub</a:t>
            </a:r>
            <a:r>
              <a:rPr lang="en-US" sz="2800" dirty="0"/>
              <a:t>: 200k utterances randomly sampled from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Eval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7ED1905-7E73-584C-B701-3429464D583D}"/>
              </a:ext>
            </a:extLst>
          </p:cNvPr>
          <p:cNvSpPr/>
          <p:nvPr/>
        </p:nvSpPr>
        <p:spPr>
          <a:xfrm rot="5400000">
            <a:off x="4856041" y="6842120"/>
            <a:ext cx="452675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FDD1A89-1A22-324C-9FF7-A8726C2D9A64}"/>
              </a:ext>
            </a:extLst>
          </p:cNvPr>
          <p:cNvSpPr/>
          <p:nvPr/>
        </p:nvSpPr>
        <p:spPr>
          <a:xfrm>
            <a:off x="3478834" y="7514978"/>
            <a:ext cx="3322496" cy="68981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TTS synthetic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88AE51-A3DD-3A4D-BD7E-539EDB9B7827}"/>
              </a:ext>
            </a:extLst>
          </p:cNvPr>
          <p:cNvSpPr/>
          <p:nvPr/>
        </p:nvSpPr>
        <p:spPr>
          <a:xfrm>
            <a:off x="263570" y="6053354"/>
            <a:ext cx="2252049" cy="69375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Vocabulary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EC981E-146F-7543-BDF7-E6EFD4FC18EF}"/>
              </a:ext>
            </a:extLst>
          </p:cNvPr>
          <p:cNvSpPr/>
          <p:nvPr/>
        </p:nvSpPr>
        <p:spPr>
          <a:xfrm>
            <a:off x="7465119" y="6032211"/>
            <a:ext cx="2252049" cy="6937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OOV word list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537F17-BE96-6746-AD18-6A9B4B700405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0120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7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9B5B34-F206-094E-877F-71A06D8E732A}"/>
              </a:ext>
            </a:extLst>
          </p:cNvPr>
          <p:cNvSpPr/>
          <p:nvPr/>
        </p:nvSpPr>
        <p:spPr>
          <a:xfrm>
            <a:off x="618431" y="1661000"/>
            <a:ext cx="13552287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ASR: RNN-T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A baseline RNN-T model is trained on Train19 until convergence: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Acoustic features: 64-dimensional log-</a:t>
            </a:r>
            <a:r>
              <a:rPr lang="en-HK" sz="2800" dirty="0" err="1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mel</a:t>
            </a: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 </a:t>
            </a:r>
            <a:r>
              <a:rPr lang="en-HK" sz="2800" dirty="0" err="1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filterbanks</a:t>
            </a: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 with a frame shift of 10ms which are stacked and </a:t>
            </a:r>
            <a:r>
              <a:rPr lang="en-HK" sz="2800" dirty="0" err="1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downsampled</a:t>
            </a: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 by a factor of 3.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Encoder: 5 LSTM layers (1024×5)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Decoder: 2 LSTM layers (1024×2)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Joint network: 1 feedforward layer (512×1)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Output target: 4000 word-piece units from a unigram word-piece model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Baseline RNN-T is fine-tuned by 3 epochs with a very small learning rate to learn new words.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TTS: Amazon Polly API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ASR evaluation results in normalised WER (NWER)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702C0-AB4F-B247-866A-1D7658E96586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Models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7673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1728710" y="3359031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360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98087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Sampled Data Combination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A28C0-846A-4B41-850B-222F48466647}"/>
              </a:ext>
            </a:extLst>
          </p:cNvPr>
          <p:cNvSpPr/>
          <p:nvPr/>
        </p:nvSpPr>
        <p:spPr>
          <a:xfrm>
            <a:off x="9177548" y="1675661"/>
            <a:ext cx="5468593" cy="5142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The model performs the worst when fine-tuned on synthetic audio only.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As the weights for samples from Train19 increase, the WERs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decrease. 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Without degradation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, the best performance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gives a 49% relative WER reduction over the baseline.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(Topline) Replacing synthetic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audio with real audio provides significant improvement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EvalOOV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.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71D89ED-EFF9-F243-857D-1F2608AEA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67100"/>
              </p:ext>
            </p:extLst>
          </p:nvPr>
        </p:nvGraphicFramePr>
        <p:xfrm>
          <a:off x="133135" y="1824546"/>
          <a:ext cx="9044413" cy="581897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92059">
                  <a:extLst>
                    <a:ext uri="{9D8B030D-6E8A-4147-A177-3AD203B41FA5}">
                      <a16:colId xmlns:a16="http://schemas.microsoft.com/office/drawing/2014/main" val="1843963112"/>
                    </a:ext>
                  </a:extLst>
                </a:gridCol>
                <a:gridCol w="1292059">
                  <a:extLst>
                    <a:ext uri="{9D8B030D-6E8A-4147-A177-3AD203B41FA5}">
                      <a16:colId xmlns:a16="http://schemas.microsoft.com/office/drawing/2014/main" val="1628344261"/>
                    </a:ext>
                  </a:extLst>
                </a:gridCol>
                <a:gridCol w="1292059">
                  <a:extLst>
                    <a:ext uri="{9D8B030D-6E8A-4147-A177-3AD203B41FA5}">
                      <a16:colId xmlns:a16="http://schemas.microsoft.com/office/drawing/2014/main" val="2873693162"/>
                    </a:ext>
                  </a:extLst>
                </a:gridCol>
                <a:gridCol w="1292059">
                  <a:extLst>
                    <a:ext uri="{9D8B030D-6E8A-4147-A177-3AD203B41FA5}">
                      <a16:colId xmlns:a16="http://schemas.microsoft.com/office/drawing/2014/main" val="997212180"/>
                    </a:ext>
                  </a:extLst>
                </a:gridCol>
                <a:gridCol w="1292059">
                  <a:extLst>
                    <a:ext uri="{9D8B030D-6E8A-4147-A177-3AD203B41FA5}">
                      <a16:colId xmlns:a16="http://schemas.microsoft.com/office/drawing/2014/main" val="216351916"/>
                    </a:ext>
                  </a:extLst>
                </a:gridCol>
                <a:gridCol w="1292059">
                  <a:extLst>
                    <a:ext uri="{9D8B030D-6E8A-4147-A177-3AD203B41FA5}">
                      <a16:colId xmlns:a16="http://schemas.microsoft.com/office/drawing/2014/main" val="4164443426"/>
                    </a:ext>
                  </a:extLst>
                </a:gridCol>
                <a:gridCol w="1292059">
                  <a:extLst>
                    <a:ext uri="{9D8B030D-6E8A-4147-A177-3AD203B41FA5}">
                      <a16:colId xmlns:a16="http://schemas.microsoft.com/office/drawing/2014/main" val="582009744"/>
                    </a:ext>
                  </a:extLst>
                </a:gridCol>
              </a:tblGrid>
              <a:tr h="531431"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Weights %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NWER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95276"/>
                  </a:ext>
                </a:extLst>
              </a:tr>
              <a:tr h="71582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 Train19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Synthetic </a:t>
                      </a:r>
                      <a:r>
                        <a:rPr lang="en-US" sz="2000" dirty="0" err="1"/>
                        <a:t>DevOOV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 </a:t>
                      </a:r>
                      <a:r>
                        <a:rPr lang="en-US" sz="2000" dirty="0" err="1"/>
                        <a:t>DevOOV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DevOOV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DevSub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EvalOOV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829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baseline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2.82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2.82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34116"/>
                  </a:ext>
                </a:extLst>
              </a:tr>
              <a:tr h="507969">
                <a:tc rowSpan="5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24323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1.37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081816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70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1.45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1.28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06115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1.34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24868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890214"/>
                  </a:ext>
                </a:extLst>
              </a:tr>
              <a:tr h="507969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topline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0.62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05679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0.32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23953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0.31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0.33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6330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6746D5-BA8B-8549-BA39-3EF41753D128}"/>
              </a:ext>
            </a:extLst>
          </p:cNvPr>
          <p:cNvSpPr/>
          <p:nvPr/>
        </p:nvSpPr>
        <p:spPr>
          <a:xfrm>
            <a:off x="1823114" y="3570364"/>
            <a:ext cx="5571461" cy="489098"/>
          </a:xfrm>
          <a:noFill/>
          <a:ln w="57150">
            <a:solidFill>
              <a:srgbClr val="C0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C632B1D-9869-684F-8D62-2A5DBE12CD0E}"/>
              </a:ext>
            </a:extLst>
          </p:cNvPr>
          <p:cNvSpPr/>
          <p:nvPr/>
        </p:nvSpPr>
        <p:spPr>
          <a:xfrm>
            <a:off x="1676401" y="4500032"/>
            <a:ext cx="7210644" cy="468000"/>
          </a:xfrm>
          <a:custGeom>
            <a:avLst/>
            <a:gdLst>
              <a:gd name="connsiteX0" fmla="*/ 0 w 7210644"/>
              <a:gd name="connsiteY0" fmla="*/ 77334 h 463992"/>
              <a:gd name="connsiteX1" fmla="*/ 77334 w 7210644"/>
              <a:gd name="connsiteY1" fmla="*/ 0 h 463992"/>
              <a:gd name="connsiteX2" fmla="*/ 789346 w 7210644"/>
              <a:gd name="connsiteY2" fmla="*/ 0 h 463992"/>
              <a:gd name="connsiteX3" fmla="*/ 1289679 w 7210644"/>
              <a:gd name="connsiteY3" fmla="*/ 0 h 463992"/>
              <a:gd name="connsiteX4" fmla="*/ 1931131 w 7210644"/>
              <a:gd name="connsiteY4" fmla="*/ 0 h 463992"/>
              <a:gd name="connsiteX5" fmla="*/ 2431464 w 7210644"/>
              <a:gd name="connsiteY5" fmla="*/ 0 h 463992"/>
              <a:gd name="connsiteX6" fmla="*/ 3214036 w 7210644"/>
              <a:gd name="connsiteY6" fmla="*/ 0 h 463992"/>
              <a:gd name="connsiteX7" fmla="*/ 3784929 w 7210644"/>
              <a:gd name="connsiteY7" fmla="*/ 0 h 463992"/>
              <a:gd name="connsiteX8" fmla="*/ 4496941 w 7210644"/>
              <a:gd name="connsiteY8" fmla="*/ 0 h 463992"/>
              <a:gd name="connsiteX9" fmla="*/ 4926714 w 7210644"/>
              <a:gd name="connsiteY9" fmla="*/ 0 h 463992"/>
              <a:gd name="connsiteX10" fmla="*/ 5427047 w 7210644"/>
              <a:gd name="connsiteY10" fmla="*/ 0 h 463992"/>
              <a:gd name="connsiteX11" fmla="*/ 6068499 w 7210644"/>
              <a:gd name="connsiteY11" fmla="*/ 0 h 463992"/>
              <a:gd name="connsiteX12" fmla="*/ 7133310 w 7210644"/>
              <a:gd name="connsiteY12" fmla="*/ 0 h 463992"/>
              <a:gd name="connsiteX13" fmla="*/ 7210644 w 7210644"/>
              <a:gd name="connsiteY13" fmla="*/ 77334 h 463992"/>
              <a:gd name="connsiteX14" fmla="*/ 7210644 w 7210644"/>
              <a:gd name="connsiteY14" fmla="*/ 386658 h 463992"/>
              <a:gd name="connsiteX15" fmla="*/ 7133310 w 7210644"/>
              <a:gd name="connsiteY15" fmla="*/ 463992 h 463992"/>
              <a:gd name="connsiteX16" fmla="*/ 6350738 w 7210644"/>
              <a:gd name="connsiteY16" fmla="*/ 463992 h 463992"/>
              <a:gd name="connsiteX17" fmla="*/ 5709286 w 7210644"/>
              <a:gd name="connsiteY17" fmla="*/ 463992 h 463992"/>
              <a:gd name="connsiteX18" fmla="*/ 4926714 w 7210644"/>
              <a:gd name="connsiteY18" fmla="*/ 463992 h 463992"/>
              <a:gd name="connsiteX19" fmla="*/ 4144142 w 7210644"/>
              <a:gd name="connsiteY19" fmla="*/ 463992 h 463992"/>
              <a:gd name="connsiteX20" fmla="*/ 3432130 w 7210644"/>
              <a:gd name="connsiteY20" fmla="*/ 463992 h 463992"/>
              <a:gd name="connsiteX21" fmla="*/ 2720118 w 7210644"/>
              <a:gd name="connsiteY21" fmla="*/ 463992 h 463992"/>
              <a:gd name="connsiteX22" fmla="*/ 2219785 w 7210644"/>
              <a:gd name="connsiteY22" fmla="*/ 463992 h 463992"/>
              <a:gd name="connsiteX23" fmla="*/ 1578333 w 7210644"/>
              <a:gd name="connsiteY23" fmla="*/ 463992 h 463992"/>
              <a:gd name="connsiteX24" fmla="*/ 795761 w 7210644"/>
              <a:gd name="connsiteY24" fmla="*/ 463992 h 463992"/>
              <a:gd name="connsiteX25" fmla="*/ 77334 w 7210644"/>
              <a:gd name="connsiteY25" fmla="*/ 463992 h 463992"/>
              <a:gd name="connsiteX26" fmla="*/ 0 w 7210644"/>
              <a:gd name="connsiteY26" fmla="*/ 386658 h 463992"/>
              <a:gd name="connsiteX27" fmla="*/ 0 w 7210644"/>
              <a:gd name="connsiteY27" fmla="*/ 77334 h 4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10644" h="463992" extrusionOk="0">
                <a:moveTo>
                  <a:pt x="0" y="77334"/>
                </a:moveTo>
                <a:cubicBezTo>
                  <a:pt x="6209" y="40128"/>
                  <a:pt x="39300" y="6978"/>
                  <a:pt x="77334" y="0"/>
                </a:cubicBezTo>
                <a:cubicBezTo>
                  <a:pt x="419244" y="-30377"/>
                  <a:pt x="555027" y="13374"/>
                  <a:pt x="789346" y="0"/>
                </a:cubicBezTo>
                <a:cubicBezTo>
                  <a:pt x="1023665" y="-13374"/>
                  <a:pt x="1153209" y="-4584"/>
                  <a:pt x="1289679" y="0"/>
                </a:cubicBezTo>
                <a:cubicBezTo>
                  <a:pt x="1426149" y="4584"/>
                  <a:pt x="1694434" y="-27566"/>
                  <a:pt x="1931131" y="0"/>
                </a:cubicBezTo>
                <a:cubicBezTo>
                  <a:pt x="2167828" y="27566"/>
                  <a:pt x="2188454" y="15129"/>
                  <a:pt x="2431464" y="0"/>
                </a:cubicBezTo>
                <a:cubicBezTo>
                  <a:pt x="2674474" y="-15129"/>
                  <a:pt x="3017900" y="-1440"/>
                  <a:pt x="3214036" y="0"/>
                </a:cubicBezTo>
                <a:cubicBezTo>
                  <a:pt x="3410172" y="1440"/>
                  <a:pt x="3619099" y="-135"/>
                  <a:pt x="3784929" y="0"/>
                </a:cubicBezTo>
                <a:cubicBezTo>
                  <a:pt x="3950759" y="135"/>
                  <a:pt x="4290658" y="-16005"/>
                  <a:pt x="4496941" y="0"/>
                </a:cubicBezTo>
                <a:cubicBezTo>
                  <a:pt x="4703224" y="16005"/>
                  <a:pt x="4803867" y="-19753"/>
                  <a:pt x="4926714" y="0"/>
                </a:cubicBezTo>
                <a:cubicBezTo>
                  <a:pt x="5049561" y="19753"/>
                  <a:pt x="5228012" y="-7916"/>
                  <a:pt x="5427047" y="0"/>
                </a:cubicBezTo>
                <a:cubicBezTo>
                  <a:pt x="5626082" y="7916"/>
                  <a:pt x="5792813" y="-11870"/>
                  <a:pt x="6068499" y="0"/>
                </a:cubicBezTo>
                <a:cubicBezTo>
                  <a:pt x="6344185" y="11870"/>
                  <a:pt x="6769455" y="-1121"/>
                  <a:pt x="7133310" y="0"/>
                </a:cubicBezTo>
                <a:cubicBezTo>
                  <a:pt x="7186099" y="-581"/>
                  <a:pt x="7211033" y="36129"/>
                  <a:pt x="7210644" y="77334"/>
                </a:cubicBezTo>
                <a:cubicBezTo>
                  <a:pt x="7209650" y="189789"/>
                  <a:pt x="7199093" y="298108"/>
                  <a:pt x="7210644" y="386658"/>
                </a:cubicBezTo>
                <a:cubicBezTo>
                  <a:pt x="7211282" y="428083"/>
                  <a:pt x="7175064" y="464770"/>
                  <a:pt x="7133310" y="463992"/>
                </a:cubicBezTo>
                <a:cubicBezTo>
                  <a:pt x="6786614" y="427905"/>
                  <a:pt x="6559817" y="473866"/>
                  <a:pt x="6350738" y="463992"/>
                </a:cubicBezTo>
                <a:cubicBezTo>
                  <a:pt x="6141659" y="454118"/>
                  <a:pt x="5909573" y="458165"/>
                  <a:pt x="5709286" y="463992"/>
                </a:cubicBezTo>
                <a:cubicBezTo>
                  <a:pt x="5508999" y="469819"/>
                  <a:pt x="5142025" y="480368"/>
                  <a:pt x="4926714" y="463992"/>
                </a:cubicBezTo>
                <a:cubicBezTo>
                  <a:pt x="4711403" y="447616"/>
                  <a:pt x="4356061" y="477152"/>
                  <a:pt x="4144142" y="463992"/>
                </a:cubicBezTo>
                <a:cubicBezTo>
                  <a:pt x="3932223" y="450832"/>
                  <a:pt x="3762054" y="433206"/>
                  <a:pt x="3432130" y="463992"/>
                </a:cubicBezTo>
                <a:cubicBezTo>
                  <a:pt x="3102206" y="494778"/>
                  <a:pt x="2886840" y="484002"/>
                  <a:pt x="2720118" y="463992"/>
                </a:cubicBezTo>
                <a:cubicBezTo>
                  <a:pt x="2553396" y="443982"/>
                  <a:pt x="2341064" y="442031"/>
                  <a:pt x="2219785" y="463992"/>
                </a:cubicBezTo>
                <a:cubicBezTo>
                  <a:pt x="2098506" y="485953"/>
                  <a:pt x="1892726" y="483188"/>
                  <a:pt x="1578333" y="463992"/>
                </a:cubicBezTo>
                <a:cubicBezTo>
                  <a:pt x="1263940" y="444796"/>
                  <a:pt x="1131615" y="453513"/>
                  <a:pt x="795761" y="463992"/>
                </a:cubicBezTo>
                <a:cubicBezTo>
                  <a:pt x="459907" y="474471"/>
                  <a:pt x="420544" y="440652"/>
                  <a:pt x="77334" y="463992"/>
                </a:cubicBezTo>
                <a:cubicBezTo>
                  <a:pt x="32761" y="465649"/>
                  <a:pt x="4394" y="433232"/>
                  <a:pt x="0" y="386658"/>
                </a:cubicBezTo>
                <a:cubicBezTo>
                  <a:pt x="6103" y="244909"/>
                  <a:pt x="-15446" y="226604"/>
                  <a:pt x="0" y="77334"/>
                </a:cubicBezTo>
                <a:close/>
              </a:path>
            </a:pathLst>
          </a:custGeom>
          <a:noFill/>
          <a:ln w="57150" cap="flat">
            <a:solidFill>
              <a:schemeClr val="accent6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0644"/>
                      <a:gd name="connsiteY0" fmla="*/ 78002 h 468000"/>
                      <a:gd name="connsiteX1" fmla="*/ 77334 w 7210644"/>
                      <a:gd name="connsiteY1" fmla="*/ 0 h 468000"/>
                      <a:gd name="connsiteX2" fmla="*/ 789346 w 7210644"/>
                      <a:gd name="connsiteY2" fmla="*/ 0 h 468000"/>
                      <a:gd name="connsiteX3" fmla="*/ 1289679 w 7210644"/>
                      <a:gd name="connsiteY3" fmla="*/ 0 h 468000"/>
                      <a:gd name="connsiteX4" fmla="*/ 1931131 w 7210644"/>
                      <a:gd name="connsiteY4" fmla="*/ 0 h 468000"/>
                      <a:gd name="connsiteX5" fmla="*/ 2431464 w 7210644"/>
                      <a:gd name="connsiteY5" fmla="*/ 0 h 468000"/>
                      <a:gd name="connsiteX6" fmla="*/ 3214036 w 7210644"/>
                      <a:gd name="connsiteY6" fmla="*/ 0 h 468000"/>
                      <a:gd name="connsiteX7" fmla="*/ 3784929 w 7210644"/>
                      <a:gd name="connsiteY7" fmla="*/ 0 h 468000"/>
                      <a:gd name="connsiteX8" fmla="*/ 4496941 w 7210644"/>
                      <a:gd name="connsiteY8" fmla="*/ 0 h 468000"/>
                      <a:gd name="connsiteX9" fmla="*/ 4926714 w 7210644"/>
                      <a:gd name="connsiteY9" fmla="*/ 0 h 468000"/>
                      <a:gd name="connsiteX10" fmla="*/ 5427047 w 7210644"/>
                      <a:gd name="connsiteY10" fmla="*/ 0 h 468000"/>
                      <a:gd name="connsiteX11" fmla="*/ 6068499 w 7210644"/>
                      <a:gd name="connsiteY11" fmla="*/ 0 h 468000"/>
                      <a:gd name="connsiteX12" fmla="*/ 7133310 w 7210644"/>
                      <a:gd name="connsiteY12" fmla="*/ 0 h 468000"/>
                      <a:gd name="connsiteX13" fmla="*/ 7210644 w 7210644"/>
                      <a:gd name="connsiteY13" fmla="*/ 78002 h 468000"/>
                      <a:gd name="connsiteX14" fmla="*/ 7210644 w 7210644"/>
                      <a:gd name="connsiteY14" fmla="*/ 389997 h 468000"/>
                      <a:gd name="connsiteX15" fmla="*/ 7133310 w 7210644"/>
                      <a:gd name="connsiteY15" fmla="*/ 467999 h 468000"/>
                      <a:gd name="connsiteX16" fmla="*/ 6350738 w 7210644"/>
                      <a:gd name="connsiteY16" fmla="*/ 467999 h 468000"/>
                      <a:gd name="connsiteX17" fmla="*/ 5709286 w 7210644"/>
                      <a:gd name="connsiteY17" fmla="*/ 467999 h 468000"/>
                      <a:gd name="connsiteX18" fmla="*/ 4926714 w 7210644"/>
                      <a:gd name="connsiteY18" fmla="*/ 467999 h 468000"/>
                      <a:gd name="connsiteX19" fmla="*/ 4144142 w 7210644"/>
                      <a:gd name="connsiteY19" fmla="*/ 467999 h 468000"/>
                      <a:gd name="connsiteX20" fmla="*/ 3432130 w 7210644"/>
                      <a:gd name="connsiteY20" fmla="*/ 467999 h 468000"/>
                      <a:gd name="connsiteX21" fmla="*/ 2720118 w 7210644"/>
                      <a:gd name="connsiteY21" fmla="*/ 467999 h 468000"/>
                      <a:gd name="connsiteX22" fmla="*/ 2219785 w 7210644"/>
                      <a:gd name="connsiteY22" fmla="*/ 467999 h 468000"/>
                      <a:gd name="connsiteX23" fmla="*/ 1578333 w 7210644"/>
                      <a:gd name="connsiteY23" fmla="*/ 467999 h 468000"/>
                      <a:gd name="connsiteX24" fmla="*/ 795761 w 7210644"/>
                      <a:gd name="connsiteY24" fmla="*/ 467999 h 468000"/>
                      <a:gd name="connsiteX25" fmla="*/ 77334 w 7210644"/>
                      <a:gd name="connsiteY25" fmla="*/ 467999 h 468000"/>
                      <a:gd name="connsiteX26" fmla="*/ 0 w 7210644"/>
                      <a:gd name="connsiteY26" fmla="*/ 389997 h 468000"/>
                      <a:gd name="connsiteX27" fmla="*/ 0 w 7210644"/>
                      <a:gd name="connsiteY27" fmla="*/ 78002 h 46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210644" h="468000" extrusionOk="0">
                        <a:moveTo>
                          <a:pt x="0" y="78002"/>
                        </a:moveTo>
                        <a:cubicBezTo>
                          <a:pt x="4376" y="39343"/>
                          <a:pt x="34398" y="8878"/>
                          <a:pt x="77334" y="0"/>
                        </a:cubicBezTo>
                        <a:cubicBezTo>
                          <a:pt x="444154" y="-25396"/>
                          <a:pt x="542975" y="13872"/>
                          <a:pt x="789346" y="0"/>
                        </a:cubicBezTo>
                        <a:cubicBezTo>
                          <a:pt x="1005955" y="3805"/>
                          <a:pt x="1151708" y="3673"/>
                          <a:pt x="1289679" y="0"/>
                        </a:cubicBezTo>
                        <a:cubicBezTo>
                          <a:pt x="1414324" y="-1847"/>
                          <a:pt x="1724422" y="-13476"/>
                          <a:pt x="1931131" y="0"/>
                        </a:cubicBezTo>
                        <a:cubicBezTo>
                          <a:pt x="2171246" y="28209"/>
                          <a:pt x="2189493" y="13121"/>
                          <a:pt x="2431464" y="0"/>
                        </a:cubicBezTo>
                        <a:cubicBezTo>
                          <a:pt x="2670407" y="-15883"/>
                          <a:pt x="2994937" y="20166"/>
                          <a:pt x="3214036" y="0"/>
                        </a:cubicBezTo>
                        <a:cubicBezTo>
                          <a:pt x="3493074" y="27463"/>
                          <a:pt x="3532510" y="-48829"/>
                          <a:pt x="3784929" y="0"/>
                        </a:cubicBezTo>
                        <a:cubicBezTo>
                          <a:pt x="3973188" y="12693"/>
                          <a:pt x="4314599" y="-10388"/>
                          <a:pt x="4496941" y="0"/>
                        </a:cubicBezTo>
                        <a:cubicBezTo>
                          <a:pt x="4685768" y="13320"/>
                          <a:pt x="4814828" y="-10960"/>
                          <a:pt x="4926714" y="0"/>
                        </a:cubicBezTo>
                        <a:cubicBezTo>
                          <a:pt x="5065204" y="43210"/>
                          <a:pt x="5228341" y="-4577"/>
                          <a:pt x="5427047" y="0"/>
                        </a:cubicBezTo>
                        <a:cubicBezTo>
                          <a:pt x="5642328" y="33008"/>
                          <a:pt x="5809499" y="8467"/>
                          <a:pt x="6068499" y="0"/>
                        </a:cubicBezTo>
                        <a:cubicBezTo>
                          <a:pt x="6398866" y="-35904"/>
                          <a:pt x="6771411" y="-10329"/>
                          <a:pt x="7133310" y="0"/>
                        </a:cubicBezTo>
                        <a:cubicBezTo>
                          <a:pt x="7181519" y="165"/>
                          <a:pt x="7206244" y="33137"/>
                          <a:pt x="7210644" y="78002"/>
                        </a:cubicBezTo>
                        <a:cubicBezTo>
                          <a:pt x="7194483" y="190351"/>
                          <a:pt x="7192447" y="287136"/>
                          <a:pt x="7210644" y="389997"/>
                        </a:cubicBezTo>
                        <a:cubicBezTo>
                          <a:pt x="7211711" y="425971"/>
                          <a:pt x="7171354" y="470951"/>
                          <a:pt x="7133310" y="467999"/>
                        </a:cubicBezTo>
                        <a:cubicBezTo>
                          <a:pt x="6776002" y="450576"/>
                          <a:pt x="6577498" y="491098"/>
                          <a:pt x="6350738" y="467999"/>
                        </a:cubicBezTo>
                        <a:cubicBezTo>
                          <a:pt x="6140776" y="479022"/>
                          <a:pt x="5941008" y="443476"/>
                          <a:pt x="5709286" y="467999"/>
                        </a:cubicBezTo>
                        <a:cubicBezTo>
                          <a:pt x="5503210" y="483067"/>
                          <a:pt x="5112237" y="486105"/>
                          <a:pt x="4926714" y="467999"/>
                        </a:cubicBezTo>
                        <a:cubicBezTo>
                          <a:pt x="4730511" y="489316"/>
                          <a:pt x="4333974" y="492920"/>
                          <a:pt x="4144142" y="467999"/>
                        </a:cubicBezTo>
                        <a:cubicBezTo>
                          <a:pt x="3937718" y="423300"/>
                          <a:pt x="3730060" y="435137"/>
                          <a:pt x="3432130" y="467999"/>
                        </a:cubicBezTo>
                        <a:cubicBezTo>
                          <a:pt x="3119832" y="514226"/>
                          <a:pt x="2884154" y="496293"/>
                          <a:pt x="2720118" y="467999"/>
                        </a:cubicBezTo>
                        <a:cubicBezTo>
                          <a:pt x="2546216" y="462231"/>
                          <a:pt x="2332598" y="434616"/>
                          <a:pt x="2219785" y="467999"/>
                        </a:cubicBezTo>
                        <a:cubicBezTo>
                          <a:pt x="2109735" y="493668"/>
                          <a:pt x="1891115" y="453923"/>
                          <a:pt x="1578333" y="467999"/>
                        </a:cubicBezTo>
                        <a:cubicBezTo>
                          <a:pt x="1275383" y="455847"/>
                          <a:pt x="1106647" y="462909"/>
                          <a:pt x="795761" y="467999"/>
                        </a:cubicBezTo>
                        <a:cubicBezTo>
                          <a:pt x="458258" y="483710"/>
                          <a:pt x="420125" y="443139"/>
                          <a:pt x="77334" y="467999"/>
                        </a:cubicBezTo>
                        <a:cubicBezTo>
                          <a:pt x="36299" y="467014"/>
                          <a:pt x="6983" y="432478"/>
                          <a:pt x="0" y="389997"/>
                        </a:cubicBezTo>
                        <a:cubicBezTo>
                          <a:pt x="2566" y="245668"/>
                          <a:pt x="-14255" y="227390"/>
                          <a:pt x="0" y="78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E86505F-91F2-EF4F-B6EE-442106DC2B61}"/>
              </a:ext>
            </a:extLst>
          </p:cNvPr>
          <p:cNvSpPr/>
          <p:nvPr/>
        </p:nvSpPr>
        <p:spPr>
          <a:xfrm>
            <a:off x="1676401" y="6116344"/>
            <a:ext cx="7210644" cy="1527173"/>
          </a:xfrm>
          <a:custGeom>
            <a:avLst/>
            <a:gdLst>
              <a:gd name="connsiteX0" fmla="*/ 0 w 7210644"/>
              <a:gd name="connsiteY0" fmla="*/ 77334 h 463992"/>
              <a:gd name="connsiteX1" fmla="*/ 77334 w 7210644"/>
              <a:gd name="connsiteY1" fmla="*/ 0 h 463992"/>
              <a:gd name="connsiteX2" fmla="*/ 789346 w 7210644"/>
              <a:gd name="connsiteY2" fmla="*/ 0 h 463992"/>
              <a:gd name="connsiteX3" fmla="*/ 1289679 w 7210644"/>
              <a:gd name="connsiteY3" fmla="*/ 0 h 463992"/>
              <a:gd name="connsiteX4" fmla="*/ 1931131 w 7210644"/>
              <a:gd name="connsiteY4" fmla="*/ 0 h 463992"/>
              <a:gd name="connsiteX5" fmla="*/ 2431464 w 7210644"/>
              <a:gd name="connsiteY5" fmla="*/ 0 h 463992"/>
              <a:gd name="connsiteX6" fmla="*/ 3214036 w 7210644"/>
              <a:gd name="connsiteY6" fmla="*/ 0 h 463992"/>
              <a:gd name="connsiteX7" fmla="*/ 3784929 w 7210644"/>
              <a:gd name="connsiteY7" fmla="*/ 0 h 463992"/>
              <a:gd name="connsiteX8" fmla="*/ 4496941 w 7210644"/>
              <a:gd name="connsiteY8" fmla="*/ 0 h 463992"/>
              <a:gd name="connsiteX9" fmla="*/ 4926714 w 7210644"/>
              <a:gd name="connsiteY9" fmla="*/ 0 h 463992"/>
              <a:gd name="connsiteX10" fmla="*/ 5427047 w 7210644"/>
              <a:gd name="connsiteY10" fmla="*/ 0 h 463992"/>
              <a:gd name="connsiteX11" fmla="*/ 6068499 w 7210644"/>
              <a:gd name="connsiteY11" fmla="*/ 0 h 463992"/>
              <a:gd name="connsiteX12" fmla="*/ 7133310 w 7210644"/>
              <a:gd name="connsiteY12" fmla="*/ 0 h 463992"/>
              <a:gd name="connsiteX13" fmla="*/ 7210644 w 7210644"/>
              <a:gd name="connsiteY13" fmla="*/ 77334 h 463992"/>
              <a:gd name="connsiteX14" fmla="*/ 7210644 w 7210644"/>
              <a:gd name="connsiteY14" fmla="*/ 386658 h 463992"/>
              <a:gd name="connsiteX15" fmla="*/ 7133310 w 7210644"/>
              <a:gd name="connsiteY15" fmla="*/ 463992 h 463992"/>
              <a:gd name="connsiteX16" fmla="*/ 6350738 w 7210644"/>
              <a:gd name="connsiteY16" fmla="*/ 463992 h 463992"/>
              <a:gd name="connsiteX17" fmla="*/ 5709286 w 7210644"/>
              <a:gd name="connsiteY17" fmla="*/ 463992 h 463992"/>
              <a:gd name="connsiteX18" fmla="*/ 4926714 w 7210644"/>
              <a:gd name="connsiteY18" fmla="*/ 463992 h 463992"/>
              <a:gd name="connsiteX19" fmla="*/ 4144142 w 7210644"/>
              <a:gd name="connsiteY19" fmla="*/ 463992 h 463992"/>
              <a:gd name="connsiteX20" fmla="*/ 3432130 w 7210644"/>
              <a:gd name="connsiteY20" fmla="*/ 463992 h 463992"/>
              <a:gd name="connsiteX21" fmla="*/ 2720118 w 7210644"/>
              <a:gd name="connsiteY21" fmla="*/ 463992 h 463992"/>
              <a:gd name="connsiteX22" fmla="*/ 2219785 w 7210644"/>
              <a:gd name="connsiteY22" fmla="*/ 463992 h 463992"/>
              <a:gd name="connsiteX23" fmla="*/ 1578333 w 7210644"/>
              <a:gd name="connsiteY23" fmla="*/ 463992 h 463992"/>
              <a:gd name="connsiteX24" fmla="*/ 795761 w 7210644"/>
              <a:gd name="connsiteY24" fmla="*/ 463992 h 463992"/>
              <a:gd name="connsiteX25" fmla="*/ 77334 w 7210644"/>
              <a:gd name="connsiteY25" fmla="*/ 463992 h 463992"/>
              <a:gd name="connsiteX26" fmla="*/ 0 w 7210644"/>
              <a:gd name="connsiteY26" fmla="*/ 386658 h 463992"/>
              <a:gd name="connsiteX27" fmla="*/ 0 w 7210644"/>
              <a:gd name="connsiteY27" fmla="*/ 77334 h 4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10644" h="463992" extrusionOk="0">
                <a:moveTo>
                  <a:pt x="0" y="77334"/>
                </a:moveTo>
                <a:cubicBezTo>
                  <a:pt x="6209" y="40128"/>
                  <a:pt x="39300" y="6978"/>
                  <a:pt x="77334" y="0"/>
                </a:cubicBezTo>
                <a:cubicBezTo>
                  <a:pt x="419244" y="-30377"/>
                  <a:pt x="555027" y="13374"/>
                  <a:pt x="789346" y="0"/>
                </a:cubicBezTo>
                <a:cubicBezTo>
                  <a:pt x="1023665" y="-13374"/>
                  <a:pt x="1153209" y="-4584"/>
                  <a:pt x="1289679" y="0"/>
                </a:cubicBezTo>
                <a:cubicBezTo>
                  <a:pt x="1426149" y="4584"/>
                  <a:pt x="1694434" y="-27566"/>
                  <a:pt x="1931131" y="0"/>
                </a:cubicBezTo>
                <a:cubicBezTo>
                  <a:pt x="2167828" y="27566"/>
                  <a:pt x="2188454" y="15129"/>
                  <a:pt x="2431464" y="0"/>
                </a:cubicBezTo>
                <a:cubicBezTo>
                  <a:pt x="2674474" y="-15129"/>
                  <a:pt x="3017900" y="-1440"/>
                  <a:pt x="3214036" y="0"/>
                </a:cubicBezTo>
                <a:cubicBezTo>
                  <a:pt x="3410172" y="1440"/>
                  <a:pt x="3619099" y="-135"/>
                  <a:pt x="3784929" y="0"/>
                </a:cubicBezTo>
                <a:cubicBezTo>
                  <a:pt x="3950759" y="135"/>
                  <a:pt x="4290658" y="-16005"/>
                  <a:pt x="4496941" y="0"/>
                </a:cubicBezTo>
                <a:cubicBezTo>
                  <a:pt x="4703224" y="16005"/>
                  <a:pt x="4803867" y="-19753"/>
                  <a:pt x="4926714" y="0"/>
                </a:cubicBezTo>
                <a:cubicBezTo>
                  <a:pt x="5049561" y="19753"/>
                  <a:pt x="5228012" y="-7916"/>
                  <a:pt x="5427047" y="0"/>
                </a:cubicBezTo>
                <a:cubicBezTo>
                  <a:pt x="5626082" y="7916"/>
                  <a:pt x="5792813" y="-11870"/>
                  <a:pt x="6068499" y="0"/>
                </a:cubicBezTo>
                <a:cubicBezTo>
                  <a:pt x="6344185" y="11870"/>
                  <a:pt x="6769455" y="-1121"/>
                  <a:pt x="7133310" y="0"/>
                </a:cubicBezTo>
                <a:cubicBezTo>
                  <a:pt x="7186099" y="-581"/>
                  <a:pt x="7211033" y="36129"/>
                  <a:pt x="7210644" y="77334"/>
                </a:cubicBezTo>
                <a:cubicBezTo>
                  <a:pt x="7209650" y="189789"/>
                  <a:pt x="7199093" y="298108"/>
                  <a:pt x="7210644" y="386658"/>
                </a:cubicBezTo>
                <a:cubicBezTo>
                  <a:pt x="7211282" y="428083"/>
                  <a:pt x="7175064" y="464770"/>
                  <a:pt x="7133310" y="463992"/>
                </a:cubicBezTo>
                <a:cubicBezTo>
                  <a:pt x="6786614" y="427905"/>
                  <a:pt x="6559817" y="473866"/>
                  <a:pt x="6350738" y="463992"/>
                </a:cubicBezTo>
                <a:cubicBezTo>
                  <a:pt x="6141659" y="454118"/>
                  <a:pt x="5909573" y="458165"/>
                  <a:pt x="5709286" y="463992"/>
                </a:cubicBezTo>
                <a:cubicBezTo>
                  <a:pt x="5508999" y="469819"/>
                  <a:pt x="5142025" y="480368"/>
                  <a:pt x="4926714" y="463992"/>
                </a:cubicBezTo>
                <a:cubicBezTo>
                  <a:pt x="4711403" y="447616"/>
                  <a:pt x="4356061" y="477152"/>
                  <a:pt x="4144142" y="463992"/>
                </a:cubicBezTo>
                <a:cubicBezTo>
                  <a:pt x="3932223" y="450832"/>
                  <a:pt x="3762054" y="433206"/>
                  <a:pt x="3432130" y="463992"/>
                </a:cubicBezTo>
                <a:cubicBezTo>
                  <a:pt x="3102206" y="494778"/>
                  <a:pt x="2886840" y="484002"/>
                  <a:pt x="2720118" y="463992"/>
                </a:cubicBezTo>
                <a:cubicBezTo>
                  <a:pt x="2553396" y="443982"/>
                  <a:pt x="2341064" y="442031"/>
                  <a:pt x="2219785" y="463992"/>
                </a:cubicBezTo>
                <a:cubicBezTo>
                  <a:pt x="2098506" y="485953"/>
                  <a:pt x="1892726" y="483188"/>
                  <a:pt x="1578333" y="463992"/>
                </a:cubicBezTo>
                <a:cubicBezTo>
                  <a:pt x="1263940" y="444796"/>
                  <a:pt x="1131615" y="453513"/>
                  <a:pt x="795761" y="463992"/>
                </a:cubicBezTo>
                <a:cubicBezTo>
                  <a:pt x="459907" y="474471"/>
                  <a:pt x="420544" y="440652"/>
                  <a:pt x="77334" y="463992"/>
                </a:cubicBezTo>
                <a:cubicBezTo>
                  <a:pt x="32761" y="465649"/>
                  <a:pt x="4394" y="433232"/>
                  <a:pt x="0" y="386658"/>
                </a:cubicBezTo>
                <a:cubicBezTo>
                  <a:pt x="6103" y="244909"/>
                  <a:pt x="-15446" y="226604"/>
                  <a:pt x="0" y="77334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FC5EFB97-8173-0A40-9BAE-27BE763F9DE9}"/>
              </a:ext>
            </a:extLst>
          </p:cNvPr>
          <p:cNvSpPr/>
          <p:nvPr/>
        </p:nvSpPr>
        <p:spPr>
          <a:xfrm>
            <a:off x="1676401" y="4500031"/>
            <a:ext cx="7210644" cy="1616312"/>
          </a:xfrm>
          <a:custGeom>
            <a:avLst/>
            <a:gdLst>
              <a:gd name="connsiteX0" fmla="*/ 0 w 7210644"/>
              <a:gd name="connsiteY0" fmla="*/ 77334 h 463992"/>
              <a:gd name="connsiteX1" fmla="*/ 77334 w 7210644"/>
              <a:gd name="connsiteY1" fmla="*/ 0 h 463992"/>
              <a:gd name="connsiteX2" fmla="*/ 789346 w 7210644"/>
              <a:gd name="connsiteY2" fmla="*/ 0 h 463992"/>
              <a:gd name="connsiteX3" fmla="*/ 1289679 w 7210644"/>
              <a:gd name="connsiteY3" fmla="*/ 0 h 463992"/>
              <a:gd name="connsiteX4" fmla="*/ 1931131 w 7210644"/>
              <a:gd name="connsiteY4" fmla="*/ 0 h 463992"/>
              <a:gd name="connsiteX5" fmla="*/ 2431464 w 7210644"/>
              <a:gd name="connsiteY5" fmla="*/ 0 h 463992"/>
              <a:gd name="connsiteX6" fmla="*/ 3214036 w 7210644"/>
              <a:gd name="connsiteY6" fmla="*/ 0 h 463992"/>
              <a:gd name="connsiteX7" fmla="*/ 3784929 w 7210644"/>
              <a:gd name="connsiteY7" fmla="*/ 0 h 463992"/>
              <a:gd name="connsiteX8" fmla="*/ 4496941 w 7210644"/>
              <a:gd name="connsiteY8" fmla="*/ 0 h 463992"/>
              <a:gd name="connsiteX9" fmla="*/ 4926714 w 7210644"/>
              <a:gd name="connsiteY9" fmla="*/ 0 h 463992"/>
              <a:gd name="connsiteX10" fmla="*/ 5427047 w 7210644"/>
              <a:gd name="connsiteY10" fmla="*/ 0 h 463992"/>
              <a:gd name="connsiteX11" fmla="*/ 6068499 w 7210644"/>
              <a:gd name="connsiteY11" fmla="*/ 0 h 463992"/>
              <a:gd name="connsiteX12" fmla="*/ 7133310 w 7210644"/>
              <a:gd name="connsiteY12" fmla="*/ 0 h 463992"/>
              <a:gd name="connsiteX13" fmla="*/ 7210644 w 7210644"/>
              <a:gd name="connsiteY13" fmla="*/ 77334 h 463992"/>
              <a:gd name="connsiteX14" fmla="*/ 7210644 w 7210644"/>
              <a:gd name="connsiteY14" fmla="*/ 386658 h 463992"/>
              <a:gd name="connsiteX15" fmla="*/ 7133310 w 7210644"/>
              <a:gd name="connsiteY15" fmla="*/ 463992 h 463992"/>
              <a:gd name="connsiteX16" fmla="*/ 6350738 w 7210644"/>
              <a:gd name="connsiteY16" fmla="*/ 463992 h 463992"/>
              <a:gd name="connsiteX17" fmla="*/ 5709286 w 7210644"/>
              <a:gd name="connsiteY17" fmla="*/ 463992 h 463992"/>
              <a:gd name="connsiteX18" fmla="*/ 4926714 w 7210644"/>
              <a:gd name="connsiteY18" fmla="*/ 463992 h 463992"/>
              <a:gd name="connsiteX19" fmla="*/ 4144142 w 7210644"/>
              <a:gd name="connsiteY19" fmla="*/ 463992 h 463992"/>
              <a:gd name="connsiteX20" fmla="*/ 3432130 w 7210644"/>
              <a:gd name="connsiteY20" fmla="*/ 463992 h 463992"/>
              <a:gd name="connsiteX21" fmla="*/ 2720118 w 7210644"/>
              <a:gd name="connsiteY21" fmla="*/ 463992 h 463992"/>
              <a:gd name="connsiteX22" fmla="*/ 2219785 w 7210644"/>
              <a:gd name="connsiteY22" fmla="*/ 463992 h 463992"/>
              <a:gd name="connsiteX23" fmla="*/ 1578333 w 7210644"/>
              <a:gd name="connsiteY23" fmla="*/ 463992 h 463992"/>
              <a:gd name="connsiteX24" fmla="*/ 795761 w 7210644"/>
              <a:gd name="connsiteY24" fmla="*/ 463992 h 463992"/>
              <a:gd name="connsiteX25" fmla="*/ 77334 w 7210644"/>
              <a:gd name="connsiteY25" fmla="*/ 463992 h 463992"/>
              <a:gd name="connsiteX26" fmla="*/ 0 w 7210644"/>
              <a:gd name="connsiteY26" fmla="*/ 386658 h 463992"/>
              <a:gd name="connsiteX27" fmla="*/ 0 w 7210644"/>
              <a:gd name="connsiteY27" fmla="*/ 77334 h 4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210644" h="463992" extrusionOk="0">
                <a:moveTo>
                  <a:pt x="0" y="77334"/>
                </a:moveTo>
                <a:cubicBezTo>
                  <a:pt x="6209" y="40128"/>
                  <a:pt x="39300" y="6978"/>
                  <a:pt x="77334" y="0"/>
                </a:cubicBezTo>
                <a:cubicBezTo>
                  <a:pt x="419244" y="-30377"/>
                  <a:pt x="555027" y="13374"/>
                  <a:pt x="789346" y="0"/>
                </a:cubicBezTo>
                <a:cubicBezTo>
                  <a:pt x="1023665" y="-13374"/>
                  <a:pt x="1153209" y="-4584"/>
                  <a:pt x="1289679" y="0"/>
                </a:cubicBezTo>
                <a:cubicBezTo>
                  <a:pt x="1426149" y="4584"/>
                  <a:pt x="1694434" y="-27566"/>
                  <a:pt x="1931131" y="0"/>
                </a:cubicBezTo>
                <a:cubicBezTo>
                  <a:pt x="2167828" y="27566"/>
                  <a:pt x="2188454" y="15129"/>
                  <a:pt x="2431464" y="0"/>
                </a:cubicBezTo>
                <a:cubicBezTo>
                  <a:pt x="2674474" y="-15129"/>
                  <a:pt x="3017900" y="-1440"/>
                  <a:pt x="3214036" y="0"/>
                </a:cubicBezTo>
                <a:cubicBezTo>
                  <a:pt x="3410172" y="1440"/>
                  <a:pt x="3619099" y="-135"/>
                  <a:pt x="3784929" y="0"/>
                </a:cubicBezTo>
                <a:cubicBezTo>
                  <a:pt x="3950759" y="135"/>
                  <a:pt x="4290658" y="-16005"/>
                  <a:pt x="4496941" y="0"/>
                </a:cubicBezTo>
                <a:cubicBezTo>
                  <a:pt x="4703224" y="16005"/>
                  <a:pt x="4803867" y="-19753"/>
                  <a:pt x="4926714" y="0"/>
                </a:cubicBezTo>
                <a:cubicBezTo>
                  <a:pt x="5049561" y="19753"/>
                  <a:pt x="5228012" y="-7916"/>
                  <a:pt x="5427047" y="0"/>
                </a:cubicBezTo>
                <a:cubicBezTo>
                  <a:pt x="5626082" y="7916"/>
                  <a:pt x="5792813" y="-11870"/>
                  <a:pt x="6068499" y="0"/>
                </a:cubicBezTo>
                <a:cubicBezTo>
                  <a:pt x="6344185" y="11870"/>
                  <a:pt x="6769455" y="-1121"/>
                  <a:pt x="7133310" y="0"/>
                </a:cubicBezTo>
                <a:cubicBezTo>
                  <a:pt x="7186099" y="-581"/>
                  <a:pt x="7211033" y="36129"/>
                  <a:pt x="7210644" y="77334"/>
                </a:cubicBezTo>
                <a:cubicBezTo>
                  <a:pt x="7209650" y="189789"/>
                  <a:pt x="7199093" y="298108"/>
                  <a:pt x="7210644" y="386658"/>
                </a:cubicBezTo>
                <a:cubicBezTo>
                  <a:pt x="7211282" y="428083"/>
                  <a:pt x="7175064" y="464770"/>
                  <a:pt x="7133310" y="463992"/>
                </a:cubicBezTo>
                <a:cubicBezTo>
                  <a:pt x="6786614" y="427905"/>
                  <a:pt x="6559817" y="473866"/>
                  <a:pt x="6350738" y="463992"/>
                </a:cubicBezTo>
                <a:cubicBezTo>
                  <a:pt x="6141659" y="454118"/>
                  <a:pt x="5909573" y="458165"/>
                  <a:pt x="5709286" y="463992"/>
                </a:cubicBezTo>
                <a:cubicBezTo>
                  <a:pt x="5508999" y="469819"/>
                  <a:pt x="5142025" y="480368"/>
                  <a:pt x="4926714" y="463992"/>
                </a:cubicBezTo>
                <a:cubicBezTo>
                  <a:pt x="4711403" y="447616"/>
                  <a:pt x="4356061" y="477152"/>
                  <a:pt x="4144142" y="463992"/>
                </a:cubicBezTo>
                <a:cubicBezTo>
                  <a:pt x="3932223" y="450832"/>
                  <a:pt x="3762054" y="433206"/>
                  <a:pt x="3432130" y="463992"/>
                </a:cubicBezTo>
                <a:cubicBezTo>
                  <a:pt x="3102206" y="494778"/>
                  <a:pt x="2886840" y="484002"/>
                  <a:pt x="2720118" y="463992"/>
                </a:cubicBezTo>
                <a:cubicBezTo>
                  <a:pt x="2553396" y="443982"/>
                  <a:pt x="2341064" y="442031"/>
                  <a:pt x="2219785" y="463992"/>
                </a:cubicBezTo>
                <a:cubicBezTo>
                  <a:pt x="2098506" y="485953"/>
                  <a:pt x="1892726" y="483188"/>
                  <a:pt x="1578333" y="463992"/>
                </a:cubicBezTo>
                <a:cubicBezTo>
                  <a:pt x="1263940" y="444796"/>
                  <a:pt x="1131615" y="453513"/>
                  <a:pt x="795761" y="463992"/>
                </a:cubicBezTo>
                <a:cubicBezTo>
                  <a:pt x="459907" y="474471"/>
                  <a:pt x="420544" y="440652"/>
                  <a:pt x="77334" y="463992"/>
                </a:cubicBezTo>
                <a:cubicBezTo>
                  <a:pt x="32761" y="465649"/>
                  <a:pt x="4394" y="433232"/>
                  <a:pt x="0" y="386658"/>
                </a:cubicBezTo>
                <a:cubicBezTo>
                  <a:pt x="6103" y="244909"/>
                  <a:pt x="-15446" y="226604"/>
                  <a:pt x="0" y="77334"/>
                </a:cubicBezTo>
                <a:close/>
              </a:path>
            </a:pathLst>
          </a:custGeom>
          <a:noFill/>
          <a:ln w="57150" cap="flat">
            <a:solidFill>
              <a:schemeClr val="accent6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210644"/>
                      <a:gd name="connsiteY0" fmla="*/ 78002 h 468000"/>
                      <a:gd name="connsiteX1" fmla="*/ 77334 w 7210644"/>
                      <a:gd name="connsiteY1" fmla="*/ 0 h 468000"/>
                      <a:gd name="connsiteX2" fmla="*/ 789346 w 7210644"/>
                      <a:gd name="connsiteY2" fmla="*/ 0 h 468000"/>
                      <a:gd name="connsiteX3" fmla="*/ 1289679 w 7210644"/>
                      <a:gd name="connsiteY3" fmla="*/ 0 h 468000"/>
                      <a:gd name="connsiteX4" fmla="*/ 1931131 w 7210644"/>
                      <a:gd name="connsiteY4" fmla="*/ 0 h 468000"/>
                      <a:gd name="connsiteX5" fmla="*/ 2431464 w 7210644"/>
                      <a:gd name="connsiteY5" fmla="*/ 0 h 468000"/>
                      <a:gd name="connsiteX6" fmla="*/ 3214036 w 7210644"/>
                      <a:gd name="connsiteY6" fmla="*/ 0 h 468000"/>
                      <a:gd name="connsiteX7" fmla="*/ 3784929 w 7210644"/>
                      <a:gd name="connsiteY7" fmla="*/ 0 h 468000"/>
                      <a:gd name="connsiteX8" fmla="*/ 4496941 w 7210644"/>
                      <a:gd name="connsiteY8" fmla="*/ 0 h 468000"/>
                      <a:gd name="connsiteX9" fmla="*/ 4926714 w 7210644"/>
                      <a:gd name="connsiteY9" fmla="*/ 0 h 468000"/>
                      <a:gd name="connsiteX10" fmla="*/ 5427047 w 7210644"/>
                      <a:gd name="connsiteY10" fmla="*/ 0 h 468000"/>
                      <a:gd name="connsiteX11" fmla="*/ 6068499 w 7210644"/>
                      <a:gd name="connsiteY11" fmla="*/ 0 h 468000"/>
                      <a:gd name="connsiteX12" fmla="*/ 7133310 w 7210644"/>
                      <a:gd name="connsiteY12" fmla="*/ 0 h 468000"/>
                      <a:gd name="connsiteX13" fmla="*/ 7210644 w 7210644"/>
                      <a:gd name="connsiteY13" fmla="*/ 78002 h 468000"/>
                      <a:gd name="connsiteX14" fmla="*/ 7210644 w 7210644"/>
                      <a:gd name="connsiteY14" fmla="*/ 389997 h 468000"/>
                      <a:gd name="connsiteX15" fmla="*/ 7133310 w 7210644"/>
                      <a:gd name="connsiteY15" fmla="*/ 467999 h 468000"/>
                      <a:gd name="connsiteX16" fmla="*/ 6350738 w 7210644"/>
                      <a:gd name="connsiteY16" fmla="*/ 467999 h 468000"/>
                      <a:gd name="connsiteX17" fmla="*/ 5709286 w 7210644"/>
                      <a:gd name="connsiteY17" fmla="*/ 467999 h 468000"/>
                      <a:gd name="connsiteX18" fmla="*/ 4926714 w 7210644"/>
                      <a:gd name="connsiteY18" fmla="*/ 467999 h 468000"/>
                      <a:gd name="connsiteX19" fmla="*/ 4144142 w 7210644"/>
                      <a:gd name="connsiteY19" fmla="*/ 467999 h 468000"/>
                      <a:gd name="connsiteX20" fmla="*/ 3432130 w 7210644"/>
                      <a:gd name="connsiteY20" fmla="*/ 467999 h 468000"/>
                      <a:gd name="connsiteX21" fmla="*/ 2720118 w 7210644"/>
                      <a:gd name="connsiteY21" fmla="*/ 467999 h 468000"/>
                      <a:gd name="connsiteX22" fmla="*/ 2219785 w 7210644"/>
                      <a:gd name="connsiteY22" fmla="*/ 467999 h 468000"/>
                      <a:gd name="connsiteX23" fmla="*/ 1578333 w 7210644"/>
                      <a:gd name="connsiteY23" fmla="*/ 467999 h 468000"/>
                      <a:gd name="connsiteX24" fmla="*/ 795761 w 7210644"/>
                      <a:gd name="connsiteY24" fmla="*/ 467999 h 468000"/>
                      <a:gd name="connsiteX25" fmla="*/ 77334 w 7210644"/>
                      <a:gd name="connsiteY25" fmla="*/ 467999 h 468000"/>
                      <a:gd name="connsiteX26" fmla="*/ 0 w 7210644"/>
                      <a:gd name="connsiteY26" fmla="*/ 389997 h 468000"/>
                      <a:gd name="connsiteX27" fmla="*/ 0 w 7210644"/>
                      <a:gd name="connsiteY27" fmla="*/ 78002 h 46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210644" h="468000" extrusionOk="0">
                        <a:moveTo>
                          <a:pt x="0" y="78002"/>
                        </a:moveTo>
                        <a:cubicBezTo>
                          <a:pt x="4376" y="39343"/>
                          <a:pt x="34398" y="8878"/>
                          <a:pt x="77334" y="0"/>
                        </a:cubicBezTo>
                        <a:cubicBezTo>
                          <a:pt x="444154" y="-25396"/>
                          <a:pt x="542975" y="13872"/>
                          <a:pt x="789346" y="0"/>
                        </a:cubicBezTo>
                        <a:cubicBezTo>
                          <a:pt x="1005955" y="3805"/>
                          <a:pt x="1151708" y="3673"/>
                          <a:pt x="1289679" y="0"/>
                        </a:cubicBezTo>
                        <a:cubicBezTo>
                          <a:pt x="1414324" y="-1847"/>
                          <a:pt x="1724422" y="-13476"/>
                          <a:pt x="1931131" y="0"/>
                        </a:cubicBezTo>
                        <a:cubicBezTo>
                          <a:pt x="2171246" y="28209"/>
                          <a:pt x="2189493" y="13121"/>
                          <a:pt x="2431464" y="0"/>
                        </a:cubicBezTo>
                        <a:cubicBezTo>
                          <a:pt x="2670407" y="-15883"/>
                          <a:pt x="2994937" y="20166"/>
                          <a:pt x="3214036" y="0"/>
                        </a:cubicBezTo>
                        <a:cubicBezTo>
                          <a:pt x="3493074" y="27463"/>
                          <a:pt x="3532510" y="-48829"/>
                          <a:pt x="3784929" y="0"/>
                        </a:cubicBezTo>
                        <a:cubicBezTo>
                          <a:pt x="3973188" y="12693"/>
                          <a:pt x="4314599" y="-10388"/>
                          <a:pt x="4496941" y="0"/>
                        </a:cubicBezTo>
                        <a:cubicBezTo>
                          <a:pt x="4685768" y="13320"/>
                          <a:pt x="4814828" y="-10960"/>
                          <a:pt x="4926714" y="0"/>
                        </a:cubicBezTo>
                        <a:cubicBezTo>
                          <a:pt x="5065204" y="43210"/>
                          <a:pt x="5228341" y="-4577"/>
                          <a:pt x="5427047" y="0"/>
                        </a:cubicBezTo>
                        <a:cubicBezTo>
                          <a:pt x="5642328" y="33008"/>
                          <a:pt x="5809499" y="8467"/>
                          <a:pt x="6068499" y="0"/>
                        </a:cubicBezTo>
                        <a:cubicBezTo>
                          <a:pt x="6398866" y="-35904"/>
                          <a:pt x="6771411" y="-10329"/>
                          <a:pt x="7133310" y="0"/>
                        </a:cubicBezTo>
                        <a:cubicBezTo>
                          <a:pt x="7181519" y="165"/>
                          <a:pt x="7206244" y="33137"/>
                          <a:pt x="7210644" y="78002"/>
                        </a:cubicBezTo>
                        <a:cubicBezTo>
                          <a:pt x="7194483" y="190351"/>
                          <a:pt x="7192447" y="287136"/>
                          <a:pt x="7210644" y="389997"/>
                        </a:cubicBezTo>
                        <a:cubicBezTo>
                          <a:pt x="7211711" y="425971"/>
                          <a:pt x="7171354" y="470951"/>
                          <a:pt x="7133310" y="467999"/>
                        </a:cubicBezTo>
                        <a:cubicBezTo>
                          <a:pt x="6776002" y="450576"/>
                          <a:pt x="6577498" y="491098"/>
                          <a:pt x="6350738" y="467999"/>
                        </a:cubicBezTo>
                        <a:cubicBezTo>
                          <a:pt x="6140776" y="479022"/>
                          <a:pt x="5941008" y="443476"/>
                          <a:pt x="5709286" y="467999"/>
                        </a:cubicBezTo>
                        <a:cubicBezTo>
                          <a:pt x="5503210" y="483067"/>
                          <a:pt x="5112237" y="486105"/>
                          <a:pt x="4926714" y="467999"/>
                        </a:cubicBezTo>
                        <a:cubicBezTo>
                          <a:pt x="4730511" y="489316"/>
                          <a:pt x="4333974" y="492920"/>
                          <a:pt x="4144142" y="467999"/>
                        </a:cubicBezTo>
                        <a:cubicBezTo>
                          <a:pt x="3937718" y="423300"/>
                          <a:pt x="3730060" y="435137"/>
                          <a:pt x="3432130" y="467999"/>
                        </a:cubicBezTo>
                        <a:cubicBezTo>
                          <a:pt x="3119832" y="514226"/>
                          <a:pt x="2884154" y="496293"/>
                          <a:pt x="2720118" y="467999"/>
                        </a:cubicBezTo>
                        <a:cubicBezTo>
                          <a:pt x="2546216" y="462231"/>
                          <a:pt x="2332598" y="434616"/>
                          <a:pt x="2219785" y="467999"/>
                        </a:cubicBezTo>
                        <a:cubicBezTo>
                          <a:pt x="2109735" y="493668"/>
                          <a:pt x="1891115" y="453923"/>
                          <a:pt x="1578333" y="467999"/>
                        </a:cubicBezTo>
                        <a:cubicBezTo>
                          <a:pt x="1275383" y="455847"/>
                          <a:pt x="1106647" y="462909"/>
                          <a:pt x="795761" y="467999"/>
                        </a:cubicBezTo>
                        <a:cubicBezTo>
                          <a:pt x="458258" y="483710"/>
                          <a:pt x="420125" y="443139"/>
                          <a:pt x="77334" y="467999"/>
                        </a:cubicBezTo>
                        <a:cubicBezTo>
                          <a:pt x="36299" y="467014"/>
                          <a:pt x="6983" y="432478"/>
                          <a:pt x="0" y="389997"/>
                        </a:cubicBezTo>
                        <a:cubicBezTo>
                          <a:pt x="2566" y="245668"/>
                          <a:pt x="-14255" y="227390"/>
                          <a:pt x="0" y="78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6327708E-DB51-7546-B3D5-CBDBA2A8996D}"/>
              </a:ext>
            </a:extLst>
          </p:cNvPr>
          <p:cNvSpPr/>
          <p:nvPr/>
        </p:nvSpPr>
        <p:spPr>
          <a:xfrm>
            <a:off x="1663138" y="3570363"/>
            <a:ext cx="7210644" cy="468000"/>
          </a:xfrm>
          <a:custGeom>
            <a:avLst/>
            <a:gdLst>
              <a:gd name="connsiteX0" fmla="*/ 0 w 7210644"/>
              <a:gd name="connsiteY0" fmla="*/ 78001 h 468000"/>
              <a:gd name="connsiteX1" fmla="*/ 299588 w 7210644"/>
              <a:gd name="connsiteY1" fmla="*/ 0 h 468000"/>
              <a:gd name="connsiteX2" fmla="*/ 1192136 w 7210644"/>
              <a:gd name="connsiteY2" fmla="*/ 0 h 468000"/>
              <a:gd name="connsiteX3" fmla="*/ 1886339 w 7210644"/>
              <a:gd name="connsiteY3" fmla="*/ 0 h 468000"/>
              <a:gd name="connsiteX4" fmla="*/ 2712774 w 7210644"/>
              <a:gd name="connsiteY4" fmla="*/ 0 h 468000"/>
              <a:gd name="connsiteX5" fmla="*/ 3406977 w 7210644"/>
              <a:gd name="connsiteY5" fmla="*/ 0 h 468000"/>
              <a:gd name="connsiteX6" fmla="*/ 4365640 w 7210644"/>
              <a:gd name="connsiteY6" fmla="*/ 0 h 468000"/>
              <a:gd name="connsiteX7" fmla="*/ 5125959 w 7210644"/>
              <a:gd name="connsiteY7" fmla="*/ 0 h 468000"/>
              <a:gd name="connsiteX8" fmla="*/ 6018507 w 7210644"/>
              <a:gd name="connsiteY8" fmla="*/ 0 h 468000"/>
              <a:gd name="connsiteX9" fmla="*/ 6911055 w 7210644"/>
              <a:gd name="connsiteY9" fmla="*/ 0 h 468000"/>
              <a:gd name="connsiteX10" fmla="*/ 7210644 w 7210644"/>
              <a:gd name="connsiteY10" fmla="*/ 78001 h 468000"/>
              <a:gd name="connsiteX11" fmla="*/ 7210644 w 7210644"/>
              <a:gd name="connsiteY11" fmla="*/ 224640 h 468000"/>
              <a:gd name="connsiteX12" fmla="*/ 7210644 w 7210644"/>
              <a:gd name="connsiteY12" fmla="*/ 389998 h 468000"/>
              <a:gd name="connsiteX13" fmla="*/ 6911055 w 7210644"/>
              <a:gd name="connsiteY13" fmla="*/ 468000 h 468000"/>
              <a:gd name="connsiteX14" fmla="*/ 6084622 w 7210644"/>
              <a:gd name="connsiteY14" fmla="*/ 468000 h 468000"/>
              <a:gd name="connsiteX15" fmla="*/ 5125959 w 7210644"/>
              <a:gd name="connsiteY15" fmla="*/ 468000 h 468000"/>
              <a:gd name="connsiteX16" fmla="*/ 4299525 w 7210644"/>
              <a:gd name="connsiteY16" fmla="*/ 468000 h 468000"/>
              <a:gd name="connsiteX17" fmla="*/ 3473092 w 7210644"/>
              <a:gd name="connsiteY17" fmla="*/ 468000 h 468000"/>
              <a:gd name="connsiteX18" fmla="*/ 2514429 w 7210644"/>
              <a:gd name="connsiteY18" fmla="*/ 468000 h 468000"/>
              <a:gd name="connsiteX19" fmla="*/ 1555767 w 7210644"/>
              <a:gd name="connsiteY19" fmla="*/ 468000 h 468000"/>
              <a:gd name="connsiteX20" fmla="*/ 299588 w 7210644"/>
              <a:gd name="connsiteY20" fmla="*/ 468000 h 468000"/>
              <a:gd name="connsiteX21" fmla="*/ 0 w 7210644"/>
              <a:gd name="connsiteY21" fmla="*/ 389998 h 468000"/>
              <a:gd name="connsiteX22" fmla="*/ 0 w 7210644"/>
              <a:gd name="connsiteY22" fmla="*/ 240240 h 468000"/>
              <a:gd name="connsiteX23" fmla="*/ 0 w 7210644"/>
              <a:gd name="connsiteY23" fmla="*/ 78001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10644" h="468000" extrusionOk="0">
                <a:moveTo>
                  <a:pt x="0" y="78001"/>
                </a:moveTo>
                <a:cubicBezTo>
                  <a:pt x="11105" y="33031"/>
                  <a:pt x="131027" y="9801"/>
                  <a:pt x="299588" y="0"/>
                </a:cubicBezTo>
                <a:cubicBezTo>
                  <a:pt x="549487" y="1545"/>
                  <a:pt x="795066" y="12645"/>
                  <a:pt x="1192136" y="0"/>
                </a:cubicBezTo>
                <a:cubicBezTo>
                  <a:pt x="1552280" y="-10687"/>
                  <a:pt x="1596267" y="1357"/>
                  <a:pt x="1886339" y="0"/>
                </a:cubicBezTo>
                <a:cubicBezTo>
                  <a:pt x="2141889" y="-17124"/>
                  <a:pt x="2496913" y="18101"/>
                  <a:pt x="2712774" y="0"/>
                </a:cubicBezTo>
                <a:cubicBezTo>
                  <a:pt x="2977198" y="-5487"/>
                  <a:pt x="3258219" y="-5330"/>
                  <a:pt x="3406977" y="0"/>
                </a:cubicBezTo>
                <a:cubicBezTo>
                  <a:pt x="3499419" y="-6151"/>
                  <a:pt x="3971686" y="30568"/>
                  <a:pt x="4365640" y="0"/>
                </a:cubicBezTo>
                <a:cubicBezTo>
                  <a:pt x="4728792" y="-11209"/>
                  <a:pt x="4793125" y="8051"/>
                  <a:pt x="5125959" y="0"/>
                </a:cubicBezTo>
                <a:cubicBezTo>
                  <a:pt x="5472494" y="3630"/>
                  <a:pt x="5630774" y="-5272"/>
                  <a:pt x="6018507" y="0"/>
                </a:cubicBezTo>
                <a:cubicBezTo>
                  <a:pt x="6388118" y="2988"/>
                  <a:pt x="6560285" y="15415"/>
                  <a:pt x="6911055" y="0"/>
                </a:cubicBezTo>
                <a:cubicBezTo>
                  <a:pt x="7073669" y="8481"/>
                  <a:pt x="7208408" y="39115"/>
                  <a:pt x="7210644" y="78001"/>
                </a:cubicBezTo>
                <a:cubicBezTo>
                  <a:pt x="7234483" y="150205"/>
                  <a:pt x="7215352" y="174419"/>
                  <a:pt x="7210644" y="224640"/>
                </a:cubicBezTo>
                <a:cubicBezTo>
                  <a:pt x="7211811" y="274284"/>
                  <a:pt x="7188863" y="310927"/>
                  <a:pt x="7210644" y="389998"/>
                </a:cubicBezTo>
                <a:cubicBezTo>
                  <a:pt x="7175697" y="429522"/>
                  <a:pt x="7046344" y="466890"/>
                  <a:pt x="6911055" y="468000"/>
                </a:cubicBezTo>
                <a:cubicBezTo>
                  <a:pt x="6690970" y="455150"/>
                  <a:pt x="6375903" y="420142"/>
                  <a:pt x="6084622" y="468000"/>
                </a:cubicBezTo>
                <a:cubicBezTo>
                  <a:pt x="5769232" y="414736"/>
                  <a:pt x="5347428" y="479344"/>
                  <a:pt x="5125959" y="468000"/>
                </a:cubicBezTo>
                <a:cubicBezTo>
                  <a:pt x="4873762" y="490606"/>
                  <a:pt x="4576263" y="468854"/>
                  <a:pt x="4299525" y="468000"/>
                </a:cubicBezTo>
                <a:cubicBezTo>
                  <a:pt x="4030946" y="494636"/>
                  <a:pt x="3843624" y="449212"/>
                  <a:pt x="3473092" y="468000"/>
                </a:cubicBezTo>
                <a:cubicBezTo>
                  <a:pt x="3121592" y="492753"/>
                  <a:pt x="2913523" y="476250"/>
                  <a:pt x="2514429" y="468000"/>
                </a:cubicBezTo>
                <a:cubicBezTo>
                  <a:pt x="2108722" y="496233"/>
                  <a:pt x="1748159" y="496166"/>
                  <a:pt x="1555767" y="468000"/>
                </a:cubicBezTo>
                <a:cubicBezTo>
                  <a:pt x="1338374" y="404667"/>
                  <a:pt x="586668" y="469108"/>
                  <a:pt x="299588" y="468000"/>
                </a:cubicBezTo>
                <a:cubicBezTo>
                  <a:pt x="121051" y="476585"/>
                  <a:pt x="4588" y="437253"/>
                  <a:pt x="0" y="389998"/>
                </a:cubicBezTo>
                <a:cubicBezTo>
                  <a:pt x="18687" y="359473"/>
                  <a:pt x="-16676" y="275726"/>
                  <a:pt x="0" y="240240"/>
                </a:cubicBezTo>
                <a:cubicBezTo>
                  <a:pt x="21601" y="203133"/>
                  <a:pt x="-21505" y="123774"/>
                  <a:pt x="0" y="7800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31437"/>
                      <a:gd name="connsiteY0" fmla="*/ 238130 h 1428750"/>
                      <a:gd name="connsiteX1" fmla="*/ 238130 w 5731437"/>
                      <a:gd name="connsiteY1" fmla="*/ 0 h 1428750"/>
                      <a:gd name="connsiteX2" fmla="*/ 947579 w 5731437"/>
                      <a:gd name="connsiteY2" fmla="*/ 0 h 1428750"/>
                      <a:gd name="connsiteX3" fmla="*/ 1499372 w 5731437"/>
                      <a:gd name="connsiteY3" fmla="*/ 0 h 1428750"/>
                      <a:gd name="connsiteX4" fmla="*/ 2156270 w 5731437"/>
                      <a:gd name="connsiteY4" fmla="*/ 0 h 1428750"/>
                      <a:gd name="connsiteX5" fmla="*/ 2708063 w 5731437"/>
                      <a:gd name="connsiteY5" fmla="*/ 0 h 1428750"/>
                      <a:gd name="connsiteX6" fmla="*/ 3470064 w 5731437"/>
                      <a:gd name="connsiteY6" fmla="*/ 0 h 1428750"/>
                      <a:gd name="connsiteX7" fmla="*/ 4074409 w 5731437"/>
                      <a:gd name="connsiteY7" fmla="*/ 0 h 1428750"/>
                      <a:gd name="connsiteX8" fmla="*/ 4783858 w 5731437"/>
                      <a:gd name="connsiteY8" fmla="*/ 0 h 1428750"/>
                      <a:gd name="connsiteX9" fmla="*/ 5493307 w 5731437"/>
                      <a:gd name="connsiteY9" fmla="*/ 0 h 1428750"/>
                      <a:gd name="connsiteX10" fmla="*/ 5731437 w 5731437"/>
                      <a:gd name="connsiteY10" fmla="*/ 238130 h 1428750"/>
                      <a:gd name="connsiteX11" fmla="*/ 5731437 w 5731437"/>
                      <a:gd name="connsiteY11" fmla="*/ 685800 h 1428750"/>
                      <a:gd name="connsiteX12" fmla="*/ 5731437 w 5731437"/>
                      <a:gd name="connsiteY12" fmla="*/ 1190620 h 1428750"/>
                      <a:gd name="connsiteX13" fmla="*/ 5493307 w 5731437"/>
                      <a:gd name="connsiteY13" fmla="*/ 1428750 h 1428750"/>
                      <a:gd name="connsiteX14" fmla="*/ 4836410 w 5731437"/>
                      <a:gd name="connsiteY14" fmla="*/ 1428750 h 1428750"/>
                      <a:gd name="connsiteX15" fmla="*/ 4074409 w 5731437"/>
                      <a:gd name="connsiteY15" fmla="*/ 1428750 h 1428750"/>
                      <a:gd name="connsiteX16" fmla="*/ 3417512 w 5731437"/>
                      <a:gd name="connsiteY16" fmla="*/ 1428750 h 1428750"/>
                      <a:gd name="connsiteX17" fmla="*/ 2760615 w 5731437"/>
                      <a:gd name="connsiteY17" fmla="*/ 1428750 h 1428750"/>
                      <a:gd name="connsiteX18" fmla="*/ 1998614 w 5731437"/>
                      <a:gd name="connsiteY18" fmla="*/ 1428750 h 1428750"/>
                      <a:gd name="connsiteX19" fmla="*/ 1236614 w 5731437"/>
                      <a:gd name="connsiteY19" fmla="*/ 1428750 h 1428750"/>
                      <a:gd name="connsiteX20" fmla="*/ 238130 w 5731437"/>
                      <a:gd name="connsiteY20" fmla="*/ 1428750 h 1428750"/>
                      <a:gd name="connsiteX21" fmla="*/ 0 w 5731437"/>
                      <a:gd name="connsiteY21" fmla="*/ 1190620 h 1428750"/>
                      <a:gd name="connsiteX22" fmla="*/ 0 w 5731437"/>
                      <a:gd name="connsiteY22" fmla="*/ 733425 h 1428750"/>
                      <a:gd name="connsiteX23" fmla="*/ 0 w 5731437"/>
                      <a:gd name="connsiteY23" fmla="*/ 238130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731437" h="1428750" extrusionOk="0">
                        <a:moveTo>
                          <a:pt x="0" y="238130"/>
                        </a:moveTo>
                        <a:cubicBezTo>
                          <a:pt x="17997" y="122566"/>
                          <a:pt x="115602" y="13412"/>
                          <a:pt x="238130" y="0"/>
                        </a:cubicBezTo>
                        <a:cubicBezTo>
                          <a:pt x="419683" y="-9092"/>
                          <a:pt x="660656" y="35100"/>
                          <a:pt x="947579" y="0"/>
                        </a:cubicBezTo>
                        <a:cubicBezTo>
                          <a:pt x="1234502" y="-35100"/>
                          <a:pt x="1269214" y="-4530"/>
                          <a:pt x="1499372" y="0"/>
                        </a:cubicBezTo>
                        <a:cubicBezTo>
                          <a:pt x="1729530" y="4530"/>
                          <a:pt x="1969525" y="27429"/>
                          <a:pt x="2156270" y="0"/>
                        </a:cubicBezTo>
                        <a:cubicBezTo>
                          <a:pt x="2343015" y="-27429"/>
                          <a:pt x="2588794" y="-8155"/>
                          <a:pt x="2708063" y="0"/>
                        </a:cubicBezTo>
                        <a:cubicBezTo>
                          <a:pt x="2827332" y="8155"/>
                          <a:pt x="3180679" y="7429"/>
                          <a:pt x="3470064" y="0"/>
                        </a:cubicBezTo>
                        <a:cubicBezTo>
                          <a:pt x="3759449" y="-7429"/>
                          <a:pt x="3811489" y="15849"/>
                          <a:pt x="4074409" y="0"/>
                        </a:cubicBezTo>
                        <a:cubicBezTo>
                          <a:pt x="4337330" y="-15849"/>
                          <a:pt x="4469123" y="-22134"/>
                          <a:pt x="4783858" y="0"/>
                        </a:cubicBezTo>
                        <a:cubicBezTo>
                          <a:pt x="5098593" y="22134"/>
                          <a:pt x="5208993" y="29781"/>
                          <a:pt x="5493307" y="0"/>
                        </a:cubicBezTo>
                        <a:cubicBezTo>
                          <a:pt x="5622103" y="23271"/>
                          <a:pt x="5729495" y="112842"/>
                          <a:pt x="5731437" y="238130"/>
                        </a:cubicBezTo>
                        <a:cubicBezTo>
                          <a:pt x="5747997" y="444425"/>
                          <a:pt x="5733451" y="524351"/>
                          <a:pt x="5731437" y="685800"/>
                        </a:cubicBezTo>
                        <a:cubicBezTo>
                          <a:pt x="5729424" y="847249"/>
                          <a:pt x="5713873" y="953780"/>
                          <a:pt x="5731437" y="1190620"/>
                        </a:cubicBezTo>
                        <a:cubicBezTo>
                          <a:pt x="5707243" y="1309024"/>
                          <a:pt x="5611238" y="1452916"/>
                          <a:pt x="5493307" y="1428750"/>
                        </a:cubicBezTo>
                        <a:cubicBezTo>
                          <a:pt x="5343669" y="1396419"/>
                          <a:pt x="5089754" y="1453459"/>
                          <a:pt x="4836410" y="1428750"/>
                        </a:cubicBezTo>
                        <a:cubicBezTo>
                          <a:pt x="4583066" y="1404041"/>
                          <a:pt x="4264302" y="1432309"/>
                          <a:pt x="4074409" y="1428750"/>
                        </a:cubicBezTo>
                        <a:cubicBezTo>
                          <a:pt x="3884516" y="1425191"/>
                          <a:pt x="3630300" y="1410870"/>
                          <a:pt x="3417512" y="1428750"/>
                        </a:cubicBezTo>
                        <a:cubicBezTo>
                          <a:pt x="3204724" y="1446630"/>
                          <a:pt x="3026215" y="1437280"/>
                          <a:pt x="2760615" y="1428750"/>
                        </a:cubicBezTo>
                        <a:cubicBezTo>
                          <a:pt x="2495015" y="1420220"/>
                          <a:pt x="2335218" y="1449968"/>
                          <a:pt x="1998614" y="1428750"/>
                        </a:cubicBezTo>
                        <a:cubicBezTo>
                          <a:pt x="1662010" y="1407532"/>
                          <a:pt x="1416814" y="1459495"/>
                          <a:pt x="1236614" y="1428750"/>
                        </a:cubicBezTo>
                        <a:cubicBezTo>
                          <a:pt x="1056414" y="1398005"/>
                          <a:pt x="473468" y="1433689"/>
                          <a:pt x="238130" y="1428750"/>
                        </a:cubicBezTo>
                        <a:cubicBezTo>
                          <a:pt x="95685" y="1453199"/>
                          <a:pt x="4709" y="1322567"/>
                          <a:pt x="0" y="1190620"/>
                        </a:cubicBezTo>
                        <a:cubicBezTo>
                          <a:pt x="15225" y="1094569"/>
                          <a:pt x="-10774" y="854403"/>
                          <a:pt x="0" y="733425"/>
                        </a:cubicBezTo>
                        <a:cubicBezTo>
                          <a:pt x="10774" y="612447"/>
                          <a:pt x="-17042" y="381899"/>
                          <a:pt x="0" y="23813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328F47B3-E930-EA4E-B687-7B410B8BB861}"/>
              </a:ext>
            </a:extLst>
          </p:cNvPr>
          <p:cNvSpPr/>
          <p:nvPr/>
        </p:nvSpPr>
        <p:spPr>
          <a:xfrm>
            <a:off x="1663138" y="3586485"/>
            <a:ext cx="7210644" cy="2534400"/>
          </a:xfrm>
          <a:custGeom>
            <a:avLst/>
            <a:gdLst>
              <a:gd name="connsiteX0" fmla="*/ 0 w 7210644"/>
              <a:gd name="connsiteY0" fmla="*/ 422408 h 2534400"/>
              <a:gd name="connsiteX1" fmla="*/ 299588 w 7210644"/>
              <a:gd name="connsiteY1" fmla="*/ 0 h 2534400"/>
              <a:gd name="connsiteX2" fmla="*/ 1192136 w 7210644"/>
              <a:gd name="connsiteY2" fmla="*/ 0 h 2534400"/>
              <a:gd name="connsiteX3" fmla="*/ 1886339 w 7210644"/>
              <a:gd name="connsiteY3" fmla="*/ 0 h 2534400"/>
              <a:gd name="connsiteX4" fmla="*/ 2712774 w 7210644"/>
              <a:gd name="connsiteY4" fmla="*/ 0 h 2534400"/>
              <a:gd name="connsiteX5" fmla="*/ 3406977 w 7210644"/>
              <a:gd name="connsiteY5" fmla="*/ 0 h 2534400"/>
              <a:gd name="connsiteX6" fmla="*/ 4365640 w 7210644"/>
              <a:gd name="connsiteY6" fmla="*/ 0 h 2534400"/>
              <a:gd name="connsiteX7" fmla="*/ 5125959 w 7210644"/>
              <a:gd name="connsiteY7" fmla="*/ 0 h 2534400"/>
              <a:gd name="connsiteX8" fmla="*/ 6018507 w 7210644"/>
              <a:gd name="connsiteY8" fmla="*/ 0 h 2534400"/>
              <a:gd name="connsiteX9" fmla="*/ 6911055 w 7210644"/>
              <a:gd name="connsiteY9" fmla="*/ 0 h 2534400"/>
              <a:gd name="connsiteX10" fmla="*/ 7210644 w 7210644"/>
              <a:gd name="connsiteY10" fmla="*/ 422408 h 2534400"/>
              <a:gd name="connsiteX11" fmla="*/ 7210644 w 7210644"/>
              <a:gd name="connsiteY11" fmla="*/ 1216512 h 2534400"/>
              <a:gd name="connsiteX12" fmla="*/ 7210644 w 7210644"/>
              <a:gd name="connsiteY12" fmla="*/ 2111991 h 2534400"/>
              <a:gd name="connsiteX13" fmla="*/ 6911055 w 7210644"/>
              <a:gd name="connsiteY13" fmla="*/ 2534400 h 2534400"/>
              <a:gd name="connsiteX14" fmla="*/ 6084622 w 7210644"/>
              <a:gd name="connsiteY14" fmla="*/ 2534400 h 2534400"/>
              <a:gd name="connsiteX15" fmla="*/ 5125959 w 7210644"/>
              <a:gd name="connsiteY15" fmla="*/ 2534400 h 2534400"/>
              <a:gd name="connsiteX16" fmla="*/ 4299525 w 7210644"/>
              <a:gd name="connsiteY16" fmla="*/ 2534400 h 2534400"/>
              <a:gd name="connsiteX17" fmla="*/ 3473092 w 7210644"/>
              <a:gd name="connsiteY17" fmla="*/ 2534400 h 2534400"/>
              <a:gd name="connsiteX18" fmla="*/ 2514429 w 7210644"/>
              <a:gd name="connsiteY18" fmla="*/ 2534400 h 2534400"/>
              <a:gd name="connsiteX19" fmla="*/ 1555767 w 7210644"/>
              <a:gd name="connsiteY19" fmla="*/ 2534400 h 2534400"/>
              <a:gd name="connsiteX20" fmla="*/ 299588 w 7210644"/>
              <a:gd name="connsiteY20" fmla="*/ 2534400 h 2534400"/>
              <a:gd name="connsiteX21" fmla="*/ 0 w 7210644"/>
              <a:gd name="connsiteY21" fmla="*/ 2111991 h 2534400"/>
              <a:gd name="connsiteX22" fmla="*/ 0 w 7210644"/>
              <a:gd name="connsiteY22" fmla="*/ 1300992 h 2534400"/>
              <a:gd name="connsiteX23" fmla="*/ 0 w 7210644"/>
              <a:gd name="connsiteY23" fmla="*/ 422408 h 2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10644" h="2534400" extrusionOk="0">
                <a:moveTo>
                  <a:pt x="0" y="422408"/>
                </a:moveTo>
                <a:cubicBezTo>
                  <a:pt x="10395" y="209860"/>
                  <a:pt x="134794" y="27784"/>
                  <a:pt x="299588" y="0"/>
                </a:cubicBezTo>
                <a:cubicBezTo>
                  <a:pt x="572253" y="-6811"/>
                  <a:pt x="809893" y="62938"/>
                  <a:pt x="1192136" y="0"/>
                </a:cubicBezTo>
                <a:cubicBezTo>
                  <a:pt x="1546599" y="-55905"/>
                  <a:pt x="1595878" y="-3044"/>
                  <a:pt x="1886339" y="0"/>
                </a:cubicBezTo>
                <a:cubicBezTo>
                  <a:pt x="2165087" y="2120"/>
                  <a:pt x="2513515" y="65705"/>
                  <a:pt x="2712774" y="0"/>
                </a:cubicBezTo>
                <a:cubicBezTo>
                  <a:pt x="2958790" y="-47342"/>
                  <a:pt x="3257996" y="-16667"/>
                  <a:pt x="3406977" y="0"/>
                </a:cubicBezTo>
                <a:cubicBezTo>
                  <a:pt x="3496225" y="5154"/>
                  <a:pt x="3970846" y="42102"/>
                  <a:pt x="4365640" y="0"/>
                </a:cubicBezTo>
                <a:cubicBezTo>
                  <a:pt x="4728979" y="-20167"/>
                  <a:pt x="4792379" y="32010"/>
                  <a:pt x="5125959" y="0"/>
                </a:cubicBezTo>
                <a:cubicBezTo>
                  <a:pt x="5459770" y="-26415"/>
                  <a:pt x="5631804" y="-37036"/>
                  <a:pt x="6018507" y="0"/>
                </a:cubicBezTo>
                <a:cubicBezTo>
                  <a:pt x="6411755" y="38823"/>
                  <a:pt x="6569228" y="65801"/>
                  <a:pt x="6911055" y="0"/>
                </a:cubicBezTo>
                <a:cubicBezTo>
                  <a:pt x="7082667" y="55532"/>
                  <a:pt x="7209210" y="210623"/>
                  <a:pt x="7210644" y="422408"/>
                </a:cubicBezTo>
                <a:cubicBezTo>
                  <a:pt x="7239091" y="800075"/>
                  <a:pt x="7216409" y="934083"/>
                  <a:pt x="7210644" y="1216512"/>
                </a:cubicBezTo>
                <a:cubicBezTo>
                  <a:pt x="7225163" y="1487969"/>
                  <a:pt x="7192393" y="1673773"/>
                  <a:pt x="7210644" y="2111991"/>
                </a:cubicBezTo>
                <a:cubicBezTo>
                  <a:pt x="7170602" y="2323600"/>
                  <a:pt x="7048428" y="2569681"/>
                  <a:pt x="6911055" y="2534400"/>
                </a:cubicBezTo>
                <a:cubicBezTo>
                  <a:pt x="6661938" y="2472729"/>
                  <a:pt x="6389240" y="2549465"/>
                  <a:pt x="6084622" y="2534400"/>
                </a:cubicBezTo>
                <a:cubicBezTo>
                  <a:pt x="5768454" y="2455929"/>
                  <a:pt x="5337965" y="2556418"/>
                  <a:pt x="5125959" y="2534400"/>
                </a:cubicBezTo>
                <a:cubicBezTo>
                  <a:pt x="4875755" y="2548294"/>
                  <a:pt x="4608496" y="2533346"/>
                  <a:pt x="4299525" y="2534400"/>
                </a:cubicBezTo>
                <a:cubicBezTo>
                  <a:pt x="4030904" y="2587902"/>
                  <a:pt x="3825594" y="2538644"/>
                  <a:pt x="3473092" y="2534400"/>
                </a:cubicBezTo>
                <a:cubicBezTo>
                  <a:pt x="3118464" y="2551781"/>
                  <a:pt x="2909049" y="2573576"/>
                  <a:pt x="2514429" y="2534400"/>
                </a:cubicBezTo>
                <a:cubicBezTo>
                  <a:pt x="2097365" y="2509460"/>
                  <a:pt x="1763921" y="2598721"/>
                  <a:pt x="1555767" y="2534400"/>
                </a:cubicBezTo>
                <a:cubicBezTo>
                  <a:pt x="1338962" y="2423239"/>
                  <a:pt x="566160" y="2541491"/>
                  <a:pt x="299588" y="2534400"/>
                </a:cubicBezTo>
                <a:cubicBezTo>
                  <a:pt x="134375" y="2589818"/>
                  <a:pt x="-4401" y="2377224"/>
                  <a:pt x="0" y="2111991"/>
                </a:cubicBezTo>
                <a:cubicBezTo>
                  <a:pt x="1964" y="1976118"/>
                  <a:pt x="-18995" y="1508371"/>
                  <a:pt x="0" y="1300992"/>
                </a:cubicBezTo>
                <a:cubicBezTo>
                  <a:pt x="16877" y="1087435"/>
                  <a:pt x="-22413" y="657268"/>
                  <a:pt x="0" y="422408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731437"/>
                      <a:gd name="connsiteY0" fmla="*/ 238130 h 1428750"/>
                      <a:gd name="connsiteX1" fmla="*/ 238130 w 5731437"/>
                      <a:gd name="connsiteY1" fmla="*/ 0 h 1428750"/>
                      <a:gd name="connsiteX2" fmla="*/ 947579 w 5731437"/>
                      <a:gd name="connsiteY2" fmla="*/ 0 h 1428750"/>
                      <a:gd name="connsiteX3" fmla="*/ 1499372 w 5731437"/>
                      <a:gd name="connsiteY3" fmla="*/ 0 h 1428750"/>
                      <a:gd name="connsiteX4" fmla="*/ 2156270 w 5731437"/>
                      <a:gd name="connsiteY4" fmla="*/ 0 h 1428750"/>
                      <a:gd name="connsiteX5" fmla="*/ 2708063 w 5731437"/>
                      <a:gd name="connsiteY5" fmla="*/ 0 h 1428750"/>
                      <a:gd name="connsiteX6" fmla="*/ 3470064 w 5731437"/>
                      <a:gd name="connsiteY6" fmla="*/ 0 h 1428750"/>
                      <a:gd name="connsiteX7" fmla="*/ 4074409 w 5731437"/>
                      <a:gd name="connsiteY7" fmla="*/ 0 h 1428750"/>
                      <a:gd name="connsiteX8" fmla="*/ 4783858 w 5731437"/>
                      <a:gd name="connsiteY8" fmla="*/ 0 h 1428750"/>
                      <a:gd name="connsiteX9" fmla="*/ 5493307 w 5731437"/>
                      <a:gd name="connsiteY9" fmla="*/ 0 h 1428750"/>
                      <a:gd name="connsiteX10" fmla="*/ 5731437 w 5731437"/>
                      <a:gd name="connsiteY10" fmla="*/ 238130 h 1428750"/>
                      <a:gd name="connsiteX11" fmla="*/ 5731437 w 5731437"/>
                      <a:gd name="connsiteY11" fmla="*/ 685800 h 1428750"/>
                      <a:gd name="connsiteX12" fmla="*/ 5731437 w 5731437"/>
                      <a:gd name="connsiteY12" fmla="*/ 1190620 h 1428750"/>
                      <a:gd name="connsiteX13" fmla="*/ 5493307 w 5731437"/>
                      <a:gd name="connsiteY13" fmla="*/ 1428750 h 1428750"/>
                      <a:gd name="connsiteX14" fmla="*/ 4836410 w 5731437"/>
                      <a:gd name="connsiteY14" fmla="*/ 1428750 h 1428750"/>
                      <a:gd name="connsiteX15" fmla="*/ 4074409 w 5731437"/>
                      <a:gd name="connsiteY15" fmla="*/ 1428750 h 1428750"/>
                      <a:gd name="connsiteX16" fmla="*/ 3417512 w 5731437"/>
                      <a:gd name="connsiteY16" fmla="*/ 1428750 h 1428750"/>
                      <a:gd name="connsiteX17" fmla="*/ 2760615 w 5731437"/>
                      <a:gd name="connsiteY17" fmla="*/ 1428750 h 1428750"/>
                      <a:gd name="connsiteX18" fmla="*/ 1998614 w 5731437"/>
                      <a:gd name="connsiteY18" fmla="*/ 1428750 h 1428750"/>
                      <a:gd name="connsiteX19" fmla="*/ 1236614 w 5731437"/>
                      <a:gd name="connsiteY19" fmla="*/ 1428750 h 1428750"/>
                      <a:gd name="connsiteX20" fmla="*/ 238130 w 5731437"/>
                      <a:gd name="connsiteY20" fmla="*/ 1428750 h 1428750"/>
                      <a:gd name="connsiteX21" fmla="*/ 0 w 5731437"/>
                      <a:gd name="connsiteY21" fmla="*/ 1190620 h 1428750"/>
                      <a:gd name="connsiteX22" fmla="*/ 0 w 5731437"/>
                      <a:gd name="connsiteY22" fmla="*/ 733425 h 1428750"/>
                      <a:gd name="connsiteX23" fmla="*/ 0 w 5731437"/>
                      <a:gd name="connsiteY23" fmla="*/ 238130 h 1428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731437" h="1428750" extrusionOk="0">
                        <a:moveTo>
                          <a:pt x="0" y="238130"/>
                        </a:moveTo>
                        <a:cubicBezTo>
                          <a:pt x="17997" y="122566"/>
                          <a:pt x="115602" y="13412"/>
                          <a:pt x="238130" y="0"/>
                        </a:cubicBezTo>
                        <a:cubicBezTo>
                          <a:pt x="419683" y="-9092"/>
                          <a:pt x="660656" y="35100"/>
                          <a:pt x="947579" y="0"/>
                        </a:cubicBezTo>
                        <a:cubicBezTo>
                          <a:pt x="1234502" y="-35100"/>
                          <a:pt x="1269214" y="-4530"/>
                          <a:pt x="1499372" y="0"/>
                        </a:cubicBezTo>
                        <a:cubicBezTo>
                          <a:pt x="1729530" y="4530"/>
                          <a:pt x="1969525" y="27429"/>
                          <a:pt x="2156270" y="0"/>
                        </a:cubicBezTo>
                        <a:cubicBezTo>
                          <a:pt x="2343015" y="-27429"/>
                          <a:pt x="2588794" y="-8155"/>
                          <a:pt x="2708063" y="0"/>
                        </a:cubicBezTo>
                        <a:cubicBezTo>
                          <a:pt x="2827332" y="8155"/>
                          <a:pt x="3180679" y="7429"/>
                          <a:pt x="3470064" y="0"/>
                        </a:cubicBezTo>
                        <a:cubicBezTo>
                          <a:pt x="3759449" y="-7429"/>
                          <a:pt x="3811489" y="15849"/>
                          <a:pt x="4074409" y="0"/>
                        </a:cubicBezTo>
                        <a:cubicBezTo>
                          <a:pt x="4337330" y="-15849"/>
                          <a:pt x="4469123" y="-22134"/>
                          <a:pt x="4783858" y="0"/>
                        </a:cubicBezTo>
                        <a:cubicBezTo>
                          <a:pt x="5098593" y="22134"/>
                          <a:pt x="5208993" y="29781"/>
                          <a:pt x="5493307" y="0"/>
                        </a:cubicBezTo>
                        <a:cubicBezTo>
                          <a:pt x="5622103" y="23271"/>
                          <a:pt x="5729495" y="112842"/>
                          <a:pt x="5731437" y="238130"/>
                        </a:cubicBezTo>
                        <a:cubicBezTo>
                          <a:pt x="5747997" y="444425"/>
                          <a:pt x="5733451" y="524351"/>
                          <a:pt x="5731437" y="685800"/>
                        </a:cubicBezTo>
                        <a:cubicBezTo>
                          <a:pt x="5729424" y="847249"/>
                          <a:pt x="5713873" y="953780"/>
                          <a:pt x="5731437" y="1190620"/>
                        </a:cubicBezTo>
                        <a:cubicBezTo>
                          <a:pt x="5707243" y="1309024"/>
                          <a:pt x="5611238" y="1452916"/>
                          <a:pt x="5493307" y="1428750"/>
                        </a:cubicBezTo>
                        <a:cubicBezTo>
                          <a:pt x="5343669" y="1396419"/>
                          <a:pt x="5089754" y="1453459"/>
                          <a:pt x="4836410" y="1428750"/>
                        </a:cubicBezTo>
                        <a:cubicBezTo>
                          <a:pt x="4583066" y="1404041"/>
                          <a:pt x="4264302" y="1432309"/>
                          <a:pt x="4074409" y="1428750"/>
                        </a:cubicBezTo>
                        <a:cubicBezTo>
                          <a:pt x="3884516" y="1425191"/>
                          <a:pt x="3630300" y="1410870"/>
                          <a:pt x="3417512" y="1428750"/>
                        </a:cubicBezTo>
                        <a:cubicBezTo>
                          <a:pt x="3204724" y="1446630"/>
                          <a:pt x="3026215" y="1437280"/>
                          <a:pt x="2760615" y="1428750"/>
                        </a:cubicBezTo>
                        <a:cubicBezTo>
                          <a:pt x="2495015" y="1420220"/>
                          <a:pt x="2335218" y="1449968"/>
                          <a:pt x="1998614" y="1428750"/>
                        </a:cubicBezTo>
                        <a:cubicBezTo>
                          <a:pt x="1662010" y="1407532"/>
                          <a:pt x="1416814" y="1459495"/>
                          <a:pt x="1236614" y="1428750"/>
                        </a:cubicBezTo>
                        <a:cubicBezTo>
                          <a:pt x="1056414" y="1398005"/>
                          <a:pt x="473468" y="1433689"/>
                          <a:pt x="238130" y="1428750"/>
                        </a:cubicBezTo>
                        <a:cubicBezTo>
                          <a:pt x="95685" y="1453199"/>
                          <a:pt x="4709" y="1322567"/>
                          <a:pt x="0" y="1190620"/>
                        </a:cubicBezTo>
                        <a:cubicBezTo>
                          <a:pt x="15225" y="1094569"/>
                          <a:pt x="-10774" y="854403"/>
                          <a:pt x="0" y="733425"/>
                        </a:cubicBezTo>
                        <a:cubicBezTo>
                          <a:pt x="10774" y="612447"/>
                          <a:pt x="-17042" y="381899"/>
                          <a:pt x="0" y="23813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 animBg="1"/>
      <p:bldP spid="13" grpId="1" animBg="1"/>
      <p:bldP spid="14" grpId="0" animBg="1"/>
      <p:bldP spid="15" grpId="0" animBg="1"/>
      <p:bldP spid="10" grpId="0" animBg="1"/>
      <p:bldP spid="10" grpId="1" animBg="1"/>
      <p:bldP spid="12" grpId="1" animBg="1"/>
      <p:bldP spid="1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05947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</a:rPr>
              <a:t>Regularisation</a:t>
            </a:r>
            <a:r>
              <a:rPr lang="en-US" sz="4600" b="1" dirty="0">
                <a:solidFill>
                  <a:schemeClr val="bg1"/>
                </a:solidFill>
              </a:rPr>
              <a:t> on the Encoder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6AA50-14DC-BD48-A2C8-74A7BA76CD20}"/>
              </a:ext>
            </a:extLst>
          </p:cNvPr>
          <p:cNvSpPr/>
          <p:nvPr/>
        </p:nvSpPr>
        <p:spPr>
          <a:xfrm>
            <a:off x="8755999" y="1475201"/>
            <a:ext cx="5731437" cy="577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When ﬁne-tuning on 100% synthetic audio, applying EF yields 42% and 19% relative WER reductions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and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respectively. Applying EWC gives similar results.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With weights (70, 30), EF improves the performance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but degrades slightly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, which is recovered by increasing the percentage of ﬁne-tuning data sampled from Train19 to 90%.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With weights (90, 10), EWC introduces 10%, 1% and 14% relative WER reductions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and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EvalOOV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respectively. </a:t>
            </a: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029C4B4C-67C9-CC49-B3E4-823FE70B5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36399"/>
              </p:ext>
            </p:extLst>
          </p:nvPr>
        </p:nvGraphicFramePr>
        <p:xfrm>
          <a:off x="122008" y="1563871"/>
          <a:ext cx="8633991" cy="601204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220537">
                  <a:extLst>
                    <a:ext uri="{9D8B030D-6E8A-4147-A177-3AD203B41FA5}">
                      <a16:colId xmlns:a16="http://schemas.microsoft.com/office/drawing/2014/main" val="1843963112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628344261"/>
                    </a:ext>
                  </a:extLst>
                </a:gridCol>
                <a:gridCol w="1351952">
                  <a:extLst>
                    <a:ext uri="{9D8B030D-6E8A-4147-A177-3AD203B41FA5}">
                      <a16:colId xmlns:a16="http://schemas.microsoft.com/office/drawing/2014/main" val="2873693162"/>
                    </a:ext>
                  </a:extLst>
                </a:gridCol>
                <a:gridCol w="1283682">
                  <a:extLst>
                    <a:ext uri="{9D8B030D-6E8A-4147-A177-3AD203B41FA5}">
                      <a16:colId xmlns:a16="http://schemas.microsoft.com/office/drawing/2014/main" val="1949307013"/>
                    </a:ext>
                  </a:extLst>
                </a:gridCol>
                <a:gridCol w="1157391">
                  <a:extLst>
                    <a:ext uri="{9D8B030D-6E8A-4147-A177-3AD203B41FA5}">
                      <a16:colId xmlns:a16="http://schemas.microsoft.com/office/drawing/2014/main" val="216351916"/>
                    </a:ext>
                  </a:extLst>
                </a:gridCol>
                <a:gridCol w="1310771">
                  <a:extLst>
                    <a:ext uri="{9D8B030D-6E8A-4147-A177-3AD203B41FA5}">
                      <a16:colId xmlns:a16="http://schemas.microsoft.com/office/drawing/2014/main" val="4164443426"/>
                    </a:ext>
                  </a:extLst>
                </a:gridCol>
                <a:gridCol w="1220537">
                  <a:extLst>
                    <a:ext uri="{9D8B030D-6E8A-4147-A177-3AD203B41FA5}">
                      <a16:colId xmlns:a16="http://schemas.microsoft.com/office/drawing/2014/main" val="582009744"/>
                    </a:ext>
                  </a:extLst>
                </a:gridCol>
              </a:tblGrid>
              <a:tr h="531431"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Weights %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Encoder reg.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NWER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95276"/>
                  </a:ext>
                </a:extLst>
              </a:tr>
              <a:tr h="715820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 Train19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Synthetic </a:t>
                      </a:r>
                      <a:r>
                        <a:rPr lang="en-US" sz="2000" dirty="0" err="1"/>
                        <a:t>DevOOV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DevOOV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DevSub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EvalOOV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829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baseline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2.82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2.82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34116"/>
                  </a:ext>
                </a:extLst>
              </a:tr>
              <a:tr h="507969">
                <a:tc rowSpan="3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1.75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24323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62119"/>
                  </a:ext>
                </a:extLst>
              </a:tr>
              <a:tr h="507969"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EWC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1.05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1.26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9162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Previous best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70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1.45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/>
                        <a:t>1.28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06115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1.26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24868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99117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1.47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0.99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1.22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957384"/>
                  </a:ext>
                </a:extLst>
              </a:tr>
              <a:tr h="5079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New best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EWC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1.44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0.99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1.21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7248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A16F9CD-A221-6940-A9ED-E8372E1BF649}"/>
              </a:ext>
            </a:extLst>
          </p:cNvPr>
          <p:cNvSpPr/>
          <p:nvPr/>
        </p:nvSpPr>
        <p:spPr>
          <a:xfrm>
            <a:off x="133136" y="7695624"/>
            <a:ext cx="73945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imbusRomNo9L"/>
              </a:rPr>
              <a:t>EF: encoder freezing;  EWC: elastic weight </a:t>
            </a:r>
            <a:r>
              <a:rPr lang="en-GB" dirty="0" err="1">
                <a:solidFill>
                  <a:schemeClr val="bg1"/>
                </a:solidFill>
                <a:latin typeface="NimbusRomNo9L"/>
              </a:rPr>
              <a:t>consolidataion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96CA41A-D980-F540-8EB5-CE125D899147}"/>
              </a:ext>
            </a:extLst>
          </p:cNvPr>
          <p:cNvSpPr/>
          <p:nvPr/>
        </p:nvSpPr>
        <p:spPr>
          <a:xfrm>
            <a:off x="1412313" y="3295650"/>
            <a:ext cx="5731437" cy="1428750"/>
          </a:xfrm>
          <a:custGeom>
            <a:avLst/>
            <a:gdLst>
              <a:gd name="connsiteX0" fmla="*/ 0 w 5731437"/>
              <a:gd name="connsiteY0" fmla="*/ 238130 h 1428750"/>
              <a:gd name="connsiteX1" fmla="*/ 238130 w 5731437"/>
              <a:gd name="connsiteY1" fmla="*/ 0 h 1428750"/>
              <a:gd name="connsiteX2" fmla="*/ 947579 w 5731437"/>
              <a:gd name="connsiteY2" fmla="*/ 0 h 1428750"/>
              <a:gd name="connsiteX3" fmla="*/ 1499372 w 5731437"/>
              <a:gd name="connsiteY3" fmla="*/ 0 h 1428750"/>
              <a:gd name="connsiteX4" fmla="*/ 2156270 w 5731437"/>
              <a:gd name="connsiteY4" fmla="*/ 0 h 1428750"/>
              <a:gd name="connsiteX5" fmla="*/ 2708063 w 5731437"/>
              <a:gd name="connsiteY5" fmla="*/ 0 h 1428750"/>
              <a:gd name="connsiteX6" fmla="*/ 3470064 w 5731437"/>
              <a:gd name="connsiteY6" fmla="*/ 0 h 1428750"/>
              <a:gd name="connsiteX7" fmla="*/ 4074409 w 5731437"/>
              <a:gd name="connsiteY7" fmla="*/ 0 h 1428750"/>
              <a:gd name="connsiteX8" fmla="*/ 4783858 w 5731437"/>
              <a:gd name="connsiteY8" fmla="*/ 0 h 1428750"/>
              <a:gd name="connsiteX9" fmla="*/ 5493307 w 5731437"/>
              <a:gd name="connsiteY9" fmla="*/ 0 h 1428750"/>
              <a:gd name="connsiteX10" fmla="*/ 5731437 w 5731437"/>
              <a:gd name="connsiteY10" fmla="*/ 238130 h 1428750"/>
              <a:gd name="connsiteX11" fmla="*/ 5731437 w 5731437"/>
              <a:gd name="connsiteY11" fmla="*/ 685800 h 1428750"/>
              <a:gd name="connsiteX12" fmla="*/ 5731437 w 5731437"/>
              <a:gd name="connsiteY12" fmla="*/ 1190620 h 1428750"/>
              <a:gd name="connsiteX13" fmla="*/ 5493307 w 5731437"/>
              <a:gd name="connsiteY13" fmla="*/ 1428750 h 1428750"/>
              <a:gd name="connsiteX14" fmla="*/ 4836410 w 5731437"/>
              <a:gd name="connsiteY14" fmla="*/ 1428750 h 1428750"/>
              <a:gd name="connsiteX15" fmla="*/ 4074409 w 5731437"/>
              <a:gd name="connsiteY15" fmla="*/ 1428750 h 1428750"/>
              <a:gd name="connsiteX16" fmla="*/ 3417512 w 5731437"/>
              <a:gd name="connsiteY16" fmla="*/ 1428750 h 1428750"/>
              <a:gd name="connsiteX17" fmla="*/ 2760615 w 5731437"/>
              <a:gd name="connsiteY17" fmla="*/ 1428750 h 1428750"/>
              <a:gd name="connsiteX18" fmla="*/ 1998614 w 5731437"/>
              <a:gd name="connsiteY18" fmla="*/ 1428750 h 1428750"/>
              <a:gd name="connsiteX19" fmla="*/ 1236614 w 5731437"/>
              <a:gd name="connsiteY19" fmla="*/ 1428750 h 1428750"/>
              <a:gd name="connsiteX20" fmla="*/ 238130 w 5731437"/>
              <a:gd name="connsiteY20" fmla="*/ 1428750 h 1428750"/>
              <a:gd name="connsiteX21" fmla="*/ 0 w 5731437"/>
              <a:gd name="connsiteY21" fmla="*/ 1190620 h 1428750"/>
              <a:gd name="connsiteX22" fmla="*/ 0 w 5731437"/>
              <a:gd name="connsiteY22" fmla="*/ 733425 h 1428750"/>
              <a:gd name="connsiteX23" fmla="*/ 0 w 5731437"/>
              <a:gd name="connsiteY23" fmla="*/ 23813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31437" h="1428750" extrusionOk="0">
                <a:moveTo>
                  <a:pt x="0" y="238130"/>
                </a:moveTo>
                <a:cubicBezTo>
                  <a:pt x="17997" y="122566"/>
                  <a:pt x="115602" y="13412"/>
                  <a:pt x="238130" y="0"/>
                </a:cubicBezTo>
                <a:cubicBezTo>
                  <a:pt x="419683" y="-9092"/>
                  <a:pt x="660656" y="35100"/>
                  <a:pt x="947579" y="0"/>
                </a:cubicBezTo>
                <a:cubicBezTo>
                  <a:pt x="1234502" y="-35100"/>
                  <a:pt x="1269214" y="-4530"/>
                  <a:pt x="1499372" y="0"/>
                </a:cubicBezTo>
                <a:cubicBezTo>
                  <a:pt x="1729530" y="4530"/>
                  <a:pt x="1969525" y="27429"/>
                  <a:pt x="2156270" y="0"/>
                </a:cubicBezTo>
                <a:cubicBezTo>
                  <a:pt x="2343015" y="-27429"/>
                  <a:pt x="2588794" y="-8155"/>
                  <a:pt x="2708063" y="0"/>
                </a:cubicBezTo>
                <a:cubicBezTo>
                  <a:pt x="2827332" y="8155"/>
                  <a:pt x="3180679" y="7429"/>
                  <a:pt x="3470064" y="0"/>
                </a:cubicBezTo>
                <a:cubicBezTo>
                  <a:pt x="3759449" y="-7429"/>
                  <a:pt x="3811489" y="15849"/>
                  <a:pt x="4074409" y="0"/>
                </a:cubicBezTo>
                <a:cubicBezTo>
                  <a:pt x="4337330" y="-15849"/>
                  <a:pt x="4469123" y="-22134"/>
                  <a:pt x="4783858" y="0"/>
                </a:cubicBezTo>
                <a:cubicBezTo>
                  <a:pt x="5098593" y="22134"/>
                  <a:pt x="5208993" y="29781"/>
                  <a:pt x="5493307" y="0"/>
                </a:cubicBezTo>
                <a:cubicBezTo>
                  <a:pt x="5622103" y="23271"/>
                  <a:pt x="5729495" y="112842"/>
                  <a:pt x="5731437" y="238130"/>
                </a:cubicBezTo>
                <a:cubicBezTo>
                  <a:pt x="5747997" y="444425"/>
                  <a:pt x="5733451" y="524351"/>
                  <a:pt x="5731437" y="685800"/>
                </a:cubicBezTo>
                <a:cubicBezTo>
                  <a:pt x="5729424" y="847249"/>
                  <a:pt x="5713873" y="953780"/>
                  <a:pt x="5731437" y="1190620"/>
                </a:cubicBezTo>
                <a:cubicBezTo>
                  <a:pt x="5707243" y="1309024"/>
                  <a:pt x="5611238" y="1452916"/>
                  <a:pt x="5493307" y="1428750"/>
                </a:cubicBezTo>
                <a:cubicBezTo>
                  <a:pt x="5343669" y="1396419"/>
                  <a:pt x="5089754" y="1453459"/>
                  <a:pt x="4836410" y="1428750"/>
                </a:cubicBezTo>
                <a:cubicBezTo>
                  <a:pt x="4583066" y="1404041"/>
                  <a:pt x="4264302" y="1432309"/>
                  <a:pt x="4074409" y="1428750"/>
                </a:cubicBezTo>
                <a:cubicBezTo>
                  <a:pt x="3884516" y="1425191"/>
                  <a:pt x="3630300" y="1410870"/>
                  <a:pt x="3417512" y="1428750"/>
                </a:cubicBezTo>
                <a:cubicBezTo>
                  <a:pt x="3204724" y="1446630"/>
                  <a:pt x="3026215" y="1437280"/>
                  <a:pt x="2760615" y="1428750"/>
                </a:cubicBezTo>
                <a:cubicBezTo>
                  <a:pt x="2495015" y="1420220"/>
                  <a:pt x="2335218" y="1449968"/>
                  <a:pt x="1998614" y="1428750"/>
                </a:cubicBezTo>
                <a:cubicBezTo>
                  <a:pt x="1662010" y="1407532"/>
                  <a:pt x="1416814" y="1459495"/>
                  <a:pt x="1236614" y="1428750"/>
                </a:cubicBezTo>
                <a:cubicBezTo>
                  <a:pt x="1056414" y="1398005"/>
                  <a:pt x="473468" y="1433689"/>
                  <a:pt x="238130" y="1428750"/>
                </a:cubicBezTo>
                <a:cubicBezTo>
                  <a:pt x="95685" y="1453199"/>
                  <a:pt x="4709" y="1322567"/>
                  <a:pt x="0" y="1190620"/>
                </a:cubicBezTo>
                <a:cubicBezTo>
                  <a:pt x="15225" y="1094569"/>
                  <a:pt x="-10774" y="854403"/>
                  <a:pt x="0" y="733425"/>
                </a:cubicBezTo>
                <a:cubicBezTo>
                  <a:pt x="10774" y="612447"/>
                  <a:pt x="-17042" y="381899"/>
                  <a:pt x="0" y="23813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A452CD-5F4D-0645-A750-1C8510D31480}"/>
              </a:ext>
            </a:extLst>
          </p:cNvPr>
          <p:cNvSpPr/>
          <p:nvPr/>
        </p:nvSpPr>
        <p:spPr>
          <a:xfrm>
            <a:off x="1412313" y="4841293"/>
            <a:ext cx="5731437" cy="1079101"/>
          </a:xfrm>
          <a:custGeom>
            <a:avLst/>
            <a:gdLst>
              <a:gd name="connsiteX0" fmla="*/ 0 w 5731437"/>
              <a:gd name="connsiteY0" fmla="*/ 179854 h 1079101"/>
              <a:gd name="connsiteX1" fmla="*/ 179854 w 5731437"/>
              <a:gd name="connsiteY1" fmla="*/ 0 h 1079101"/>
              <a:gd name="connsiteX2" fmla="*/ 905037 w 5731437"/>
              <a:gd name="connsiteY2" fmla="*/ 0 h 1079101"/>
              <a:gd name="connsiteX3" fmla="*/ 1469069 w 5731437"/>
              <a:gd name="connsiteY3" fmla="*/ 0 h 1079101"/>
              <a:gd name="connsiteX4" fmla="*/ 2140535 w 5731437"/>
              <a:gd name="connsiteY4" fmla="*/ 0 h 1079101"/>
              <a:gd name="connsiteX5" fmla="*/ 2704567 w 5731437"/>
              <a:gd name="connsiteY5" fmla="*/ 0 h 1079101"/>
              <a:gd name="connsiteX6" fmla="*/ 3483467 w 5731437"/>
              <a:gd name="connsiteY6" fmla="*/ 0 h 1079101"/>
              <a:gd name="connsiteX7" fmla="*/ 4101216 w 5731437"/>
              <a:gd name="connsiteY7" fmla="*/ 0 h 1079101"/>
              <a:gd name="connsiteX8" fmla="*/ 4826400 w 5731437"/>
              <a:gd name="connsiteY8" fmla="*/ 0 h 1079101"/>
              <a:gd name="connsiteX9" fmla="*/ 5551583 w 5731437"/>
              <a:gd name="connsiteY9" fmla="*/ 0 h 1079101"/>
              <a:gd name="connsiteX10" fmla="*/ 5731437 w 5731437"/>
              <a:gd name="connsiteY10" fmla="*/ 179854 h 1079101"/>
              <a:gd name="connsiteX11" fmla="*/ 5731437 w 5731437"/>
              <a:gd name="connsiteY11" fmla="*/ 517969 h 1079101"/>
              <a:gd name="connsiteX12" fmla="*/ 5731437 w 5731437"/>
              <a:gd name="connsiteY12" fmla="*/ 899247 h 1079101"/>
              <a:gd name="connsiteX13" fmla="*/ 5551583 w 5731437"/>
              <a:gd name="connsiteY13" fmla="*/ 1079101 h 1079101"/>
              <a:gd name="connsiteX14" fmla="*/ 4880117 w 5731437"/>
              <a:gd name="connsiteY14" fmla="*/ 1079101 h 1079101"/>
              <a:gd name="connsiteX15" fmla="*/ 4101216 w 5731437"/>
              <a:gd name="connsiteY15" fmla="*/ 1079101 h 1079101"/>
              <a:gd name="connsiteX16" fmla="*/ 3429750 w 5731437"/>
              <a:gd name="connsiteY16" fmla="*/ 1079101 h 1079101"/>
              <a:gd name="connsiteX17" fmla="*/ 2758284 w 5731437"/>
              <a:gd name="connsiteY17" fmla="*/ 1079101 h 1079101"/>
              <a:gd name="connsiteX18" fmla="*/ 1979383 w 5731437"/>
              <a:gd name="connsiteY18" fmla="*/ 1079101 h 1079101"/>
              <a:gd name="connsiteX19" fmla="*/ 1200483 w 5731437"/>
              <a:gd name="connsiteY19" fmla="*/ 1079101 h 1079101"/>
              <a:gd name="connsiteX20" fmla="*/ 179854 w 5731437"/>
              <a:gd name="connsiteY20" fmla="*/ 1079101 h 1079101"/>
              <a:gd name="connsiteX21" fmla="*/ 0 w 5731437"/>
              <a:gd name="connsiteY21" fmla="*/ 899247 h 1079101"/>
              <a:gd name="connsiteX22" fmla="*/ 0 w 5731437"/>
              <a:gd name="connsiteY22" fmla="*/ 553938 h 1079101"/>
              <a:gd name="connsiteX23" fmla="*/ 0 w 5731437"/>
              <a:gd name="connsiteY23" fmla="*/ 179854 h 10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31437" h="1079101" extrusionOk="0">
                <a:moveTo>
                  <a:pt x="0" y="179854"/>
                </a:moveTo>
                <a:cubicBezTo>
                  <a:pt x="16322" y="94991"/>
                  <a:pt x="84228" y="5529"/>
                  <a:pt x="179854" y="0"/>
                </a:cubicBezTo>
                <a:cubicBezTo>
                  <a:pt x="380209" y="-20554"/>
                  <a:pt x="634062" y="7967"/>
                  <a:pt x="905037" y="0"/>
                </a:cubicBezTo>
                <a:cubicBezTo>
                  <a:pt x="1176012" y="-7967"/>
                  <a:pt x="1325817" y="2617"/>
                  <a:pt x="1469069" y="0"/>
                </a:cubicBezTo>
                <a:cubicBezTo>
                  <a:pt x="1612321" y="-2617"/>
                  <a:pt x="1844860" y="-13211"/>
                  <a:pt x="2140535" y="0"/>
                </a:cubicBezTo>
                <a:cubicBezTo>
                  <a:pt x="2436210" y="13211"/>
                  <a:pt x="2551420" y="12941"/>
                  <a:pt x="2704567" y="0"/>
                </a:cubicBezTo>
                <a:cubicBezTo>
                  <a:pt x="2857714" y="-12941"/>
                  <a:pt x="3167558" y="-2082"/>
                  <a:pt x="3483467" y="0"/>
                </a:cubicBezTo>
                <a:cubicBezTo>
                  <a:pt x="3799376" y="2082"/>
                  <a:pt x="3881951" y="-18194"/>
                  <a:pt x="4101216" y="0"/>
                </a:cubicBezTo>
                <a:cubicBezTo>
                  <a:pt x="4320481" y="18194"/>
                  <a:pt x="4609413" y="31609"/>
                  <a:pt x="4826400" y="0"/>
                </a:cubicBezTo>
                <a:cubicBezTo>
                  <a:pt x="5043387" y="-31609"/>
                  <a:pt x="5398636" y="34454"/>
                  <a:pt x="5551583" y="0"/>
                </a:cubicBezTo>
                <a:cubicBezTo>
                  <a:pt x="5649560" y="11587"/>
                  <a:pt x="5728192" y="90929"/>
                  <a:pt x="5731437" y="179854"/>
                </a:cubicBezTo>
                <a:cubicBezTo>
                  <a:pt x="5722200" y="249853"/>
                  <a:pt x="5733362" y="437082"/>
                  <a:pt x="5731437" y="517969"/>
                </a:cubicBezTo>
                <a:cubicBezTo>
                  <a:pt x="5729512" y="598856"/>
                  <a:pt x="5726716" y="720679"/>
                  <a:pt x="5731437" y="899247"/>
                </a:cubicBezTo>
                <a:cubicBezTo>
                  <a:pt x="5726800" y="996065"/>
                  <a:pt x="5642346" y="1094341"/>
                  <a:pt x="5551583" y="1079101"/>
                </a:cubicBezTo>
                <a:cubicBezTo>
                  <a:pt x="5380174" y="1071911"/>
                  <a:pt x="5072941" y="1052870"/>
                  <a:pt x="4880117" y="1079101"/>
                </a:cubicBezTo>
                <a:cubicBezTo>
                  <a:pt x="4687293" y="1105332"/>
                  <a:pt x="4369868" y="1052305"/>
                  <a:pt x="4101216" y="1079101"/>
                </a:cubicBezTo>
                <a:cubicBezTo>
                  <a:pt x="3832564" y="1105897"/>
                  <a:pt x="3677095" y="1074270"/>
                  <a:pt x="3429750" y="1079101"/>
                </a:cubicBezTo>
                <a:cubicBezTo>
                  <a:pt x="3182405" y="1083932"/>
                  <a:pt x="3014040" y="1098021"/>
                  <a:pt x="2758284" y="1079101"/>
                </a:cubicBezTo>
                <a:cubicBezTo>
                  <a:pt x="2502528" y="1060181"/>
                  <a:pt x="2158127" y="1082212"/>
                  <a:pt x="1979383" y="1079101"/>
                </a:cubicBezTo>
                <a:cubicBezTo>
                  <a:pt x="1800639" y="1075990"/>
                  <a:pt x="1524501" y="1076121"/>
                  <a:pt x="1200483" y="1079101"/>
                </a:cubicBezTo>
                <a:cubicBezTo>
                  <a:pt x="876465" y="1082081"/>
                  <a:pt x="388332" y="1120493"/>
                  <a:pt x="179854" y="1079101"/>
                </a:cubicBezTo>
                <a:cubicBezTo>
                  <a:pt x="79282" y="1081877"/>
                  <a:pt x="23811" y="1000758"/>
                  <a:pt x="0" y="899247"/>
                </a:cubicBezTo>
                <a:cubicBezTo>
                  <a:pt x="16455" y="809265"/>
                  <a:pt x="-3607" y="650234"/>
                  <a:pt x="0" y="553938"/>
                </a:cubicBezTo>
                <a:cubicBezTo>
                  <a:pt x="3607" y="457642"/>
                  <a:pt x="8129" y="268234"/>
                  <a:pt x="0" y="179854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E2FEA70-C80D-C543-B3EE-E4B1F75B42AD}"/>
              </a:ext>
            </a:extLst>
          </p:cNvPr>
          <p:cNvSpPr/>
          <p:nvPr/>
        </p:nvSpPr>
        <p:spPr>
          <a:xfrm>
            <a:off x="1412313" y="6545585"/>
            <a:ext cx="5731437" cy="463992"/>
          </a:xfrm>
          <a:custGeom>
            <a:avLst/>
            <a:gdLst>
              <a:gd name="connsiteX0" fmla="*/ 0 w 5731437"/>
              <a:gd name="connsiteY0" fmla="*/ 77334 h 463992"/>
              <a:gd name="connsiteX1" fmla="*/ 77334 w 5731437"/>
              <a:gd name="connsiteY1" fmla="*/ 0 h 463992"/>
              <a:gd name="connsiteX2" fmla="*/ 830198 w 5731437"/>
              <a:gd name="connsiteY2" fmla="*/ 0 h 463992"/>
              <a:gd name="connsiteX3" fmla="*/ 1415759 w 5731437"/>
              <a:gd name="connsiteY3" fmla="*/ 0 h 463992"/>
              <a:gd name="connsiteX4" fmla="*/ 2112855 w 5731437"/>
              <a:gd name="connsiteY4" fmla="*/ 0 h 463992"/>
              <a:gd name="connsiteX5" fmla="*/ 2698415 w 5731437"/>
              <a:gd name="connsiteY5" fmla="*/ 0 h 463992"/>
              <a:gd name="connsiteX6" fmla="*/ 3507047 w 5731437"/>
              <a:gd name="connsiteY6" fmla="*/ 0 h 463992"/>
              <a:gd name="connsiteX7" fmla="*/ 4148375 w 5731437"/>
              <a:gd name="connsiteY7" fmla="*/ 0 h 463992"/>
              <a:gd name="connsiteX8" fmla="*/ 4901239 w 5731437"/>
              <a:gd name="connsiteY8" fmla="*/ 0 h 463992"/>
              <a:gd name="connsiteX9" fmla="*/ 5654103 w 5731437"/>
              <a:gd name="connsiteY9" fmla="*/ 0 h 463992"/>
              <a:gd name="connsiteX10" fmla="*/ 5731437 w 5731437"/>
              <a:gd name="connsiteY10" fmla="*/ 77334 h 463992"/>
              <a:gd name="connsiteX11" fmla="*/ 5731437 w 5731437"/>
              <a:gd name="connsiteY11" fmla="*/ 386658 h 463992"/>
              <a:gd name="connsiteX12" fmla="*/ 5654103 w 5731437"/>
              <a:gd name="connsiteY12" fmla="*/ 463992 h 463992"/>
              <a:gd name="connsiteX13" fmla="*/ 5068542 w 5731437"/>
              <a:gd name="connsiteY13" fmla="*/ 463992 h 463992"/>
              <a:gd name="connsiteX14" fmla="*/ 4482982 w 5731437"/>
              <a:gd name="connsiteY14" fmla="*/ 463992 h 463992"/>
              <a:gd name="connsiteX15" fmla="*/ 3674350 w 5731437"/>
              <a:gd name="connsiteY15" fmla="*/ 463992 h 463992"/>
              <a:gd name="connsiteX16" fmla="*/ 2977254 w 5731437"/>
              <a:gd name="connsiteY16" fmla="*/ 463992 h 463992"/>
              <a:gd name="connsiteX17" fmla="*/ 2280158 w 5731437"/>
              <a:gd name="connsiteY17" fmla="*/ 463992 h 463992"/>
              <a:gd name="connsiteX18" fmla="*/ 1471526 w 5731437"/>
              <a:gd name="connsiteY18" fmla="*/ 463992 h 463992"/>
              <a:gd name="connsiteX19" fmla="*/ 77334 w 5731437"/>
              <a:gd name="connsiteY19" fmla="*/ 463992 h 463992"/>
              <a:gd name="connsiteX20" fmla="*/ 0 w 5731437"/>
              <a:gd name="connsiteY20" fmla="*/ 386658 h 463992"/>
              <a:gd name="connsiteX21" fmla="*/ 0 w 5731437"/>
              <a:gd name="connsiteY21" fmla="*/ 77334 h 4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1437" h="463992" extrusionOk="0">
                <a:moveTo>
                  <a:pt x="0" y="77334"/>
                </a:moveTo>
                <a:cubicBezTo>
                  <a:pt x="6209" y="40128"/>
                  <a:pt x="39300" y="6978"/>
                  <a:pt x="77334" y="0"/>
                </a:cubicBezTo>
                <a:cubicBezTo>
                  <a:pt x="418512" y="-12761"/>
                  <a:pt x="463198" y="42"/>
                  <a:pt x="830198" y="0"/>
                </a:cubicBezTo>
                <a:cubicBezTo>
                  <a:pt x="1197198" y="-42"/>
                  <a:pt x="1203871" y="-16940"/>
                  <a:pt x="1415759" y="0"/>
                </a:cubicBezTo>
                <a:cubicBezTo>
                  <a:pt x="1627647" y="16940"/>
                  <a:pt x="1939784" y="12641"/>
                  <a:pt x="2112855" y="0"/>
                </a:cubicBezTo>
                <a:cubicBezTo>
                  <a:pt x="2285926" y="-12641"/>
                  <a:pt x="2555429" y="13141"/>
                  <a:pt x="2698415" y="0"/>
                </a:cubicBezTo>
                <a:cubicBezTo>
                  <a:pt x="2841401" y="-13141"/>
                  <a:pt x="3258455" y="-22831"/>
                  <a:pt x="3507047" y="0"/>
                </a:cubicBezTo>
                <a:cubicBezTo>
                  <a:pt x="3755639" y="22831"/>
                  <a:pt x="4016300" y="-19282"/>
                  <a:pt x="4148375" y="0"/>
                </a:cubicBezTo>
                <a:cubicBezTo>
                  <a:pt x="4280450" y="19282"/>
                  <a:pt x="4580775" y="6548"/>
                  <a:pt x="4901239" y="0"/>
                </a:cubicBezTo>
                <a:cubicBezTo>
                  <a:pt x="5221703" y="-6548"/>
                  <a:pt x="5316988" y="36090"/>
                  <a:pt x="5654103" y="0"/>
                </a:cubicBezTo>
                <a:cubicBezTo>
                  <a:pt x="5695773" y="8899"/>
                  <a:pt x="5728425" y="44283"/>
                  <a:pt x="5731437" y="77334"/>
                </a:cubicBezTo>
                <a:cubicBezTo>
                  <a:pt x="5731221" y="175050"/>
                  <a:pt x="5719026" y="294099"/>
                  <a:pt x="5731437" y="386658"/>
                </a:cubicBezTo>
                <a:cubicBezTo>
                  <a:pt x="5741516" y="428787"/>
                  <a:pt x="5697202" y="465497"/>
                  <a:pt x="5654103" y="463992"/>
                </a:cubicBezTo>
                <a:cubicBezTo>
                  <a:pt x="5409327" y="478889"/>
                  <a:pt x="5219252" y="446294"/>
                  <a:pt x="5068542" y="463992"/>
                </a:cubicBezTo>
                <a:cubicBezTo>
                  <a:pt x="4917832" y="481690"/>
                  <a:pt x="4718581" y="471601"/>
                  <a:pt x="4482982" y="463992"/>
                </a:cubicBezTo>
                <a:cubicBezTo>
                  <a:pt x="4247383" y="456383"/>
                  <a:pt x="4038623" y="479633"/>
                  <a:pt x="3674350" y="463992"/>
                </a:cubicBezTo>
                <a:cubicBezTo>
                  <a:pt x="3310077" y="448351"/>
                  <a:pt x="3241264" y="452861"/>
                  <a:pt x="2977254" y="463992"/>
                </a:cubicBezTo>
                <a:cubicBezTo>
                  <a:pt x="2713244" y="475123"/>
                  <a:pt x="2547585" y="437408"/>
                  <a:pt x="2280158" y="463992"/>
                </a:cubicBezTo>
                <a:cubicBezTo>
                  <a:pt x="2012731" y="490576"/>
                  <a:pt x="1750148" y="479087"/>
                  <a:pt x="1471526" y="463992"/>
                </a:cubicBezTo>
                <a:cubicBezTo>
                  <a:pt x="1192904" y="448897"/>
                  <a:pt x="451410" y="471969"/>
                  <a:pt x="77334" y="463992"/>
                </a:cubicBezTo>
                <a:cubicBezTo>
                  <a:pt x="36576" y="470579"/>
                  <a:pt x="1293" y="428679"/>
                  <a:pt x="0" y="386658"/>
                </a:cubicBezTo>
                <a:cubicBezTo>
                  <a:pt x="-1875" y="266569"/>
                  <a:pt x="130" y="183734"/>
                  <a:pt x="0" y="77334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F028D6-0D71-F542-A0D3-D6E5D7046BB4}"/>
              </a:ext>
            </a:extLst>
          </p:cNvPr>
          <p:cNvSpPr/>
          <p:nvPr/>
        </p:nvSpPr>
        <p:spPr>
          <a:xfrm>
            <a:off x="1412313" y="7098247"/>
            <a:ext cx="7064937" cy="463992"/>
          </a:xfrm>
          <a:custGeom>
            <a:avLst/>
            <a:gdLst>
              <a:gd name="connsiteX0" fmla="*/ 0 w 7064937"/>
              <a:gd name="connsiteY0" fmla="*/ 77334 h 463992"/>
              <a:gd name="connsiteX1" fmla="*/ 77334 w 7064937"/>
              <a:gd name="connsiteY1" fmla="*/ 0 h 463992"/>
              <a:gd name="connsiteX2" fmla="*/ 837464 w 7064937"/>
              <a:gd name="connsiteY2" fmla="*/ 0 h 463992"/>
              <a:gd name="connsiteX3" fmla="*/ 1390285 w 7064937"/>
              <a:gd name="connsiteY3" fmla="*/ 0 h 463992"/>
              <a:gd name="connsiteX4" fmla="*/ 2081312 w 7064937"/>
              <a:gd name="connsiteY4" fmla="*/ 0 h 463992"/>
              <a:gd name="connsiteX5" fmla="*/ 2634134 w 7064937"/>
              <a:gd name="connsiteY5" fmla="*/ 0 h 463992"/>
              <a:gd name="connsiteX6" fmla="*/ 3463366 w 7064937"/>
              <a:gd name="connsiteY6" fmla="*/ 0 h 463992"/>
              <a:gd name="connsiteX7" fmla="*/ 4085290 w 7064937"/>
              <a:gd name="connsiteY7" fmla="*/ 0 h 463992"/>
              <a:gd name="connsiteX8" fmla="*/ 4845420 w 7064937"/>
              <a:gd name="connsiteY8" fmla="*/ 0 h 463992"/>
              <a:gd name="connsiteX9" fmla="*/ 5329138 w 7064937"/>
              <a:gd name="connsiteY9" fmla="*/ 0 h 463992"/>
              <a:gd name="connsiteX10" fmla="*/ 5881960 w 7064937"/>
              <a:gd name="connsiteY10" fmla="*/ 0 h 463992"/>
              <a:gd name="connsiteX11" fmla="*/ 6987603 w 7064937"/>
              <a:gd name="connsiteY11" fmla="*/ 0 h 463992"/>
              <a:gd name="connsiteX12" fmla="*/ 7064937 w 7064937"/>
              <a:gd name="connsiteY12" fmla="*/ 77334 h 463992"/>
              <a:gd name="connsiteX13" fmla="*/ 7064937 w 7064937"/>
              <a:gd name="connsiteY13" fmla="*/ 386658 h 463992"/>
              <a:gd name="connsiteX14" fmla="*/ 6987603 w 7064937"/>
              <a:gd name="connsiteY14" fmla="*/ 463992 h 463992"/>
              <a:gd name="connsiteX15" fmla="*/ 6365679 w 7064937"/>
              <a:gd name="connsiteY15" fmla="*/ 463992 h 463992"/>
              <a:gd name="connsiteX16" fmla="*/ 5674652 w 7064937"/>
              <a:gd name="connsiteY16" fmla="*/ 463992 h 463992"/>
              <a:gd name="connsiteX17" fmla="*/ 4983625 w 7064937"/>
              <a:gd name="connsiteY17" fmla="*/ 463992 h 463992"/>
              <a:gd name="connsiteX18" fmla="*/ 4154393 w 7064937"/>
              <a:gd name="connsiteY18" fmla="*/ 463992 h 463992"/>
              <a:gd name="connsiteX19" fmla="*/ 3325160 w 7064937"/>
              <a:gd name="connsiteY19" fmla="*/ 463992 h 463992"/>
              <a:gd name="connsiteX20" fmla="*/ 2565031 w 7064937"/>
              <a:gd name="connsiteY20" fmla="*/ 463992 h 463992"/>
              <a:gd name="connsiteX21" fmla="*/ 1804901 w 7064937"/>
              <a:gd name="connsiteY21" fmla="*/ 463992 h 463992"/>
              <a:gd name="connsiteX22" fmla="*/ 1252080 w 7064937"/>
              <a:gd name="connsiteY22" fmla="*/ 463992 h 463992"/>
              <a:gd name="connsiteX23" fmla="*/ 77334 w 7064937"/>
              <a:gd name="connsiteY23" fmla="*/ 463992 h 463992"/>
              <a:gd name="connsiteX24" fmla="*/ 0 w 7064937"/>
              <a:gd name="connsiteY24" fmla="*/ 386658 h 463992"/>
              <a:gd name="connsiteX25" fmla="*/ 0 w 7064937"/>
              <a:gd name="connsiteY25" fmla="*/ 77334 h 4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64937" h="463992" extrusionOk="0">
                <a:moveTo>
                  <a:pt x="0" y="77334"/>
                </a:moveTo>
                <a:cubicBezTo>
                  <a:pt x="6209" y="40128"/>
                  <a:pt x="39300" y="6978"/>
                  <a:pt x="77334" y="0"/>
                </a:cubicBezTo>
                <a:cubicBezTo>
                  <a:pt x="383724" y="-33990"/>
                  <a:pt x="488103" y="32481"/>
                  <a:pt x="837464" y="0"/>
                </a:cubicBezTo>
                <a:cubicBezTo>
                  <a:pt x="1186825" y="-32481"/>
                  <a:pt x="1258004" y="24154"/>
                  <a:pt x="1390285" y="0"/>
                </a:cubicBezTo>
                <a:cubicBezTo>
                  <a:pt x="1522566" y="-24154"/>
                  <a:pt x="1789436" y="4711"/>
                  <a:pt x="2081312" y="0"/>
                </a:cubicBezTo>
                <a:cubicBezTo>
                  <a:pt x="2373188" y="-4711"/>
                  <a:pt x="2404494" y="-26744"/>
                  <a:pt x="2634134" y="0"/>
                </a:cubicBezTo>
                <a:cubicBezTo>
                  <a:pt x="2863774" y="26744"/>
                  <a:pt x="3118943" y="-16783"/>
                  <a:pt x="3463366" y="0"/>
                </a:cubicBezTo>
                <a:cubicBezTo>
                  <a:pt x="3807789" y="16783"/>
                  <a:pt x="3913949" y="-19737"/>
                  <a:pt x="4085290" y="0"/>
                </a:cubicBezTo>
                <a:cubicBezTo>
                  <a:pt x="4256631" y="19737"/>
                  <a:pt x="4555273" y="5212"/>
                  <a:pt x="4845420" y="0"/>
                </a:cubicBezTo>
                <a:cubicBezTo>
                  <a:pt x="5135567" y="-5212"/>
                  <a:pt x="5160107" y="12686"/>
                  <a:pt x="5329138" y="0"/>
                </a:cubicBezTo>
                <a:cubicBezTo>
                  <a:pt x="5498169" y="-12686"/>
                  <a:pt x="5624924" y="27347"/>
                  <a:pt x="5881960" y="0"/>
                </a:cubicBezTo>
                <a:cubicBezTo>
                  <a:pt x="6138996" y="-27347"/>
                  <a:pt x="6715611" y="52024"/>
                  <a:pt x="6987603" y="0"/>
                </a:cubicBezTo>
                <a:cubicBezTo>
                  <a:pt x="7025972" y="-836"/>
                  <a:pt x="7067857" y="32796"/>
                  <a:pt x="7064937" y="77334"/>
                </a:cubicBezTo>
                <a:cubicBezTo>
                  <a:pt x="7068473" y="186017"/>
                  <a:pt x="7061950" y="285022"/>
                  <a:pt x="7064937" y="386658"/>
                </a:cubicBezTo>
                <a:cubicBezTo>
                  <a:pt x="7063487" y="432509"/>
                  <a:pt x="7022138" y="462605"/>
                  <a:pt x="6987603" y="463992"/>
                </a:cubicBezTo>
                <a:cubicBezTo>
                  <a:pt x="6805370" y="448781"/>
                  <a:pt x="6516479" y="444349"/>
                  <a:pt x="6365679" y="463992"/>
                </a:cubicBezTo>
                <a:cubicBezTo>
                  <a:pt x="6214879" y="483635"/>
                  <a:pt x="5824537" y="485989"/>
                  <a:pt x="5674652" y="463992"/>
                </a:cubicBezTo>
                <a:cubicBezTo>
                  <a:pt x="5524767" y="441995"/>
                  <a:pt x="5268293" y="487262"/>
                  <a:pt x="4983625" y="463992"/>
                </a:cubicBezTo>
                <a:cubicBezTo>
                  <a:pt x="4698957" y="440722"/>
                  <a:pt x="4445536" y="462792"/>
                  <a:pt x="4154393" y="463992"/>
                </a:cubicBezTo>
                <a:cubicBezTo>
                  <a:pt x="3863250" y="465192"/>
                  <a:pt x="3513131" y="444853"/>
                  <a:pt x="3325160" y="463992"/>
                </a:cubicBezTo>
                <a:cubicBezTo>
                  <a:pt x="3137189" y="483131"/>
                  <a:pt x="2853200" y="463613"/>
                  <a:pt x="2565031" y="463992"/>
                </a:cubicBezTo>
                <a:cubicBezTo>
                  <a:pt x="2276862" y="464371"/>
                  <a:pt x="2086565" y="476932"/>
                  <a:pt x="1804901" y="463992"/>
                </a:cubicBezTo>
                <a:cubicBezTo>
                  <a:pt x="1523237" y="451053"/>
                  <a:pt x="1513509" y="476765"/>
                  <a:pt x="1252080" y="463992"/>
                </a:cubicBezTo>
                <a:cubicBezTo>
                  <a:pt x="990651" y="451219"/>
                  <a:pt x="461335" y="454959"/>
                  <a:pt x="77334" y="463992"/>
                </a:cubicBezTo>
                <a:cubicBezTo>
                  <a:pt x="38795" y="459769"/>
                  <a:pt x="-3338" y="431038"/>
                  <a:pt x="0" y="386658"/>
                </a:cubicBezTo>
                <a:cubicBezTo>
                  <a:pt x="4545" y="245437"/>
                  <a:pt x="15251" y="217197"/>
                  <a:pt x="0" y="77334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A5364E8-D831-2541-9E7D-9C68E66AF7CF}"/>
              </a:ext>
            </a:extLst>
          </p:cNvPr>
          <p:cNvSpPr/>
          <p:nvPr/>
        </p:nvSpPr>
        <p:spPr>
          <a:xfrm>
            <a:off x="1412313" y="6050843"/>
            <a:ext cx="7064937" cy="463992"/>
          </a:xfrm>
          <a:custGeom>
            <a:avLst/>
            <a:gdLst>
              <a:gd name="connsiteX0" fmla="*/ 0 w 7064937"/>
              <a:gd name="connsiteY0" fmla="*/ 77334 h 463992"/>
              <a:gd name="connsiteX1" fmla="*/ 77334 w 7064937"/>
              <a:gd name="connsiteY1" fmla="*/ 0 h 463992"/>
              <a:gd name="connsiteX2" fmla="*/ 837464 w 7064937"/>
              <a:gd name="connsiteY2" fmla="*/ 0 h 463992"/>
              <a:gd name="connsiteX3" fmla="*/ 1390285 w 7064937"/>
              <a:gd name="connsiteY3" fmla="*/ 0 h 463992"/>
              <a:gd name="connsiteX4" fmla="*/ 2081312 w 7064937"/>
              <a:gd name="connsiteY4" fmla="*/ 0 h 463992"/>
              <a:gd name="connsiteX5" fmla="*/ 2634134 w 7064937"/>
              <a:gd name="connsiteY5" fmla="*/ 0 h 463992"/>
              <a:gd name="connsiteX6" fmla="*/ 3463366 w 7064937"/>
              <a:gd name="connsiteY6" fmla="*/ 0 h 463992"/>
              <a:gd name="connsiteX7" fmla="*/ 4085290 w 7064937"/>
              <a:gd name="connsiteY7" fmla="*/ 0 h 463992"/>
              <a:gd name="connsiteX8" fmla="*/ 4845420 w 7064937"/>
              <a:gd name="connsiteY8" fmla="*/ 0 h 463992"/>
              <a:gd name="connsiteX9" fmla="*/ 5329138 w 7064937"/>
              <a:gd name="connsiteY9" fmla="*/ 0 h 463992"/>
              <a:gd name="connsiteX10" fmla="*/ 5881960 w 7064937"/>
              <a:gd name="connsiteY10" fmla="*/ 0 h 463992"/>
              <a:gd name="connsiteX11" fmla="*/ 6987603 w 7064937"/>
              <a:gd name="connsiteY11" fmla="*/ 0 h 463992"/>
              <a:gd name="connsiteX12" fmla="*/ 7064937 w 7064937"/>
              <a:gd name="connsiteY12" fmla="*/ 77334 h 463992"/>
              <a:gd name="connsiteX13" fmla="*/ 7064937 w 7064937"/>
              <a:gd name="connsiteY13" fmla="*/ 386658 h 463992"/>
              <a:gd name="connsiteX14" fmla="*/ 6987603 w 7064937"/>
              <a:gd name="connsiteY14" fmla="*/ 463992 h 463992"/>
              <a:gd name="connsiteX15" fmla="*/ 6365679 w 7064937"/>
              <a:gd name="connsiteY15" fmla="*/ 463992 h 463992"/>
              <a:gd name="connsiteX16" fmla="*/ 5674652 w 7064937"/>
              <a:gd name="connsiteY16" fmla="*/ 463992 h 463992"/>
              <a:gd name="connsiteX17" fmla="*/ 4983625 w 7064937"/>
              <a:gd name="connsiteY17" fmla="*/ 463992 h 463992"/>
              <a:gd name="connsiteX18" fmla="*/ 4154393 w 7064937"/>
              <a:gd name="connsiteY18" fmla="*/ 463992 h 463992"/>
              <a:gd name="connsiteX19" fmla="*/ 3325160 w 7064937"/>
              <a:gd name="connsiteY19" fmla="*/ 463992 h 463992"/>
              <a:gd name="connsiteX20" fmla="*/ 2565031 w 7064937"/>
              <a:gd name="connsiteY20" fmla="*/ 463992 h 463992"/>
              <a:gd name="connsiteX21" fmla="*/ 1804901 w 7064937"/>
              <a:gd name="connsiteY21" fmla="*/ 463992 h 463992"/>
              <a:gd name="connsiteX22" fmla="*/ 1252080 w 7064937"/>
              <a:gd name="connsiteY22" fmla="*/ 463992 h 463992"/>
              <a:gd name="connsiteX23" fmla="*/ 77334 w 7064937"/>
              <a:gd name="connsiteY23" fmla="*/ 463992 h 463992"/>
              <a:gd name="connsiteX24" fmla="*/ 0 w 7064937"/>
              <a:gd name="connsiteY24" fmla="*/ 386658 h 463992"/>
              <a:gd name="connsiteX25" fmla="*/ 0 w 7064937"/>
              <a:gd name="connsiteY25" fmla="*/ 77334 h 46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064937" h="463992" extrusionOk="0">
                <a:moveTo>
                  <a:pt x="0" y="77334"/>
                </a:moveTo>
                <a:cubicBezTo>
                  <a:pt x="6209" y="40128"/>
                  <a:pt x="39300" y="6978"/>
                  <a:pt x="77334" y="0"/>
                </a:cubicBezTo>
                <a:cubicBezTo>
                  <a:pt x="383724" y="-33990"/>
                  <a:pt x="488103" y="32481"/>
                  <a:pt x="837464" y="0"/>
                </a:cubicBezTo>
                <a:cubicBezTo>
                  <a:pt x="1186825" y="-32481"/>
                  <a:pt x="1258004" y="24154"/>
                  <a:pt x="1390285" y="0"/>
                </a:cubicBezTo>
                <a:cubicBezTo>
                  <a:pt x="1522566" y="-24154"/>
                  <a:pt x="1789436" y="4711"/>
                  <a:pt x="2081312" y="0"/>
                </a:cubicBezTo>
                <a:cubicBezTo>
                  <a:pt x="2373188" y="-4711"/>
                  <a:pt x="2404494" y="-26744"/>
                  <a:pt x="2634134" y="0"/>
                </a:cubicBezTo>
                <a:cubicBezTo>
                  <a:pt x="2863774" y="26744"/>
                  <a:pt x="3118943" y="-16783"/>
                  <a:pt x="3463366" y="0"/>
                </a:cubicBezTo>
                <a:cubicBezTo>
                  <a:pt x="3807789" y="16783"/>
                  <a:pt x="3913949" y="-19737"/>
                  <a:pt x="4085290" y="0"/>
                </a:cubicBezTo>
                <a:cubicBezTo>
                  <a:pt x="4256631" y="19737"/>
                  <a:pt x="4555273" y="5212"/>
                  <a:pt x="4845420" y="0"/>
                </a:cubicBezTo>
                <a:cubicBezTo>
                  <a:pt x="5135567" y="-5212"/>
                  <a:pt x="5160107" y="12686"/>
                  <a:pt x="5329138" y="0"/>
                </a:cubicBezTo>
                <a:cubicBezTo>
                  <a:pt x="5498169" y="-12686"/>
                  <a:pt x="5624924" y="27347"/>
                  <a:pt x="5881960" y="0"/>
                </a:cubicBezTo>
                <a:cubicBezTo>
                  <a:pt x="6138996" y="-27347"/>
                  <a:pt x="6715611" y="52024"/>
                  <a:pt x="6987603" y="0"/>
                </a:cubicBezTo>
                <a:cubicBezTo>
                  <a:pt x="7025972" y="-836"/>
                  <a:pt x="7067857" y="32796"/>
                  <a:pt x="7064937" y="77334"/>
                </a:cubicBezTo>
                <a:cubicBezTo>
                  <a:pt x="7068473" y="186017"/>
                  <a:pt x="7061950" y="285022"/>
                  <a:pt x="7064937" y="386658"/>
                </a:cubicBezTo>
                <a:cubicBezTo>
                  <a:pt x="7063487" y="432509"/>
                  <a:pt x="7022138" y="462605"/>
                  <a:pt x="6987603" y="463992"/>
                </a:cubicBezTo>
                <a:cubicBezTo>
                  <a:pt x="6805370" y="448781"/>
                  <a:pt x="6516479" y="444349"/>
                  <a:pt x="6365679" y="463992"/>
                </a:cubicBezTo>
                <a:cubicBezTo>
                  <a:pt x="6214879" y="483635"/>
                  <a:pt x="5824537" y="485989"/>
                  <a:pt x="5674652" y="463992"/>
                </a:cubicBezTo>
                <a:cubicBezTo>
                  <a:pt x="5524767" y="441995"/>
                  <a:pt x="5268293" y="487262"/>
                  <a:pt x="4983625" y="463992"/>
                </a:cubicBezTo>
                <a:cubicBezTo>
                  <a:pt x="4698957" y="440722"/>
                  <a:pt x="4445536" y="462792"/>
                  <a:pt x="4154393" y="463992"/>
                </a:cubicBezTo>
                <a:cubicBezTo>
                  <a:pt x="3863250" y="465192"/>
                  <a:pt x="3513131" y="444853"/>
                  <a:pt x="3325160" y="463992"/>
                </a:cubicBezTo>
                <a:cubicBezTo>
                  <a:pt x="3137189" y="483131"/>
                  <a:pt x="2853200" y="463613"/>
                  <a:pt x="2565031" y="463992"/>
                </a:cubicBezTo>
                <a:cubicBezTo>
                  <a:pt x="2276862" y="464371"/>
                  <a:pt x="2086565" y="476932"/>
                  <a:pt x="1804901" y="463992"/>
                </a:cubicBezTo>
                <a:cubicBezTo>
                  <a:pt x="1523237" y="451053"/>
                  <a:pt x="1513509" y="476765"/>
                  <a:pt x="1252080" y="463992"/>
                </a:cubicBezTo>
                <a:cubicBezTo>
                  <a:pt x="990651" y="451219"/>
                  <a:pt x="461335" y="454959"/>
                  <a:pt x="77334" y="463992"/>
                </a:cubicBezTo>
                <a:cubicBezTo>
                  <a:pt x="38795" y="459769"/>
                  <a:pt x="-3338" y="431038"/>
                  <a:pt x="0" y="386658"/>
                </a:cubicBezTo>
                <a:cubicBezTo>
                  <a:pt x="4545" y="245437"/>
                  <a:pt x="15251" y="217197"/>
                  <a:pt x="0" y="77334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0" y="674982"/>
            <a:ext cx="134342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</a:rPr>
              <a:t>Regularisation</a:t>
            </a:r>
            <a:r>
              <a:rPr lang="en-US" sz="4600" b="1" dirty="0">
                <a:solidFill>
                  <a:schemeClr val="bg1"/>
                </a:solidFill>
              </a:rPr>
              <a:t> on the Decoder and Joint Networks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3B7D9-B276-704E-97BE-FF8204AE3A7F}"/>
              </a:ext>
            </a:extLst>
          </p:cNvPr>
          <p:cNvSpPr/>
          <p:nvPr/>
        </p:nvSpPr>
        <p:spPr>
          <a:xfrm>
            <a:off x="8333118" y="2070051"/>
            <a:ext cx="6267786" cy="385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24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When ﬁnetuning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only with synthetic audio,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regularising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the decoder and joint networks with EWC helps mitigate the degradation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.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24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When 90% of ﬁne-tuning data is sampled from Train19, adding EWC on the decoder and joint networks does not improve the performance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 and introduces 7% relative degradation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DevOOV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.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923D14FE-20D3-F54A-9EBB-2AB12D41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201680"/>
              </p:ext>
            </p:extLst>
          </p:nvPr>
        </p:nvGraphicFramePr>
        <p:xfrm>
          <a:off x="133135" y="2010622"/>
          <a:ext cx="8211111" cy="455108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134518">
                  <a:extLst>
                    <a:ext uri="{9D8B030D-6E8A-4147-A177-3AD203B41FA5}">
                      <a16:colId xmlns:a16="http://schemas.microsoft.com/office/drawing/2014/main" val="1843963112"/>
                    </a:ext>
                  </a:extLst>
                </a:gridCol>
                <a:gridCol w="1012363">
                  <a:extLst>
                    <a:ext uri="{9D8B030D-6E8A-4147-A177-3AD203B41FA5}">
                      <a16:colId xmlns:a16="http://schemas.microsoft.com/office/drawing/2014/main" val="1628344261"/>
                    </a:ext>
                  </a:extLst>
                </a:gridCol>
                <a:gridCol w="1256672">
                  <a:extLst>
                    <a:ext uri="{9D8B030D-6E8A-4147-A177-3AD203B41FA5}">
                      <a16:colId xmlns:a16="http://schemas.microsoft.com/office/drawing/2014/main" val="2873693162"/>
                    </a:ext>
                  </a:extLst>
                </a:gridCol>
                <a:gridCol w="1256672">
                  <a:extLst>
                    <a:ext uri="{9D8B030D-6E8A-4147-A177-3AD203B41FA5}">
                      <a16:colId xmlns:a16="http://schemas.microsoft.com/office/drawing/2014/main" val="1717168778"/>
                    </a:ext>
                  </a:extLst>
                </a:gridCol>
                <a:gridCol w="1256672">
                  <a:extLst>
                    <a:ext uri="{9D8B030D-6E8A-4147-A177-3AD203B41FA5}">
                      <a16:colId xmlns:a16="http://schemas.microsoft.com/office/drawing/2014/main" val="3260648382"/>
                    </a:ext>
                  </a:extLst>
                </a:gridCol>
                <a:gridCol w="1075822">
                  <a:extLst>
                    <a:ext uri="{9D8B030D-6E8A-4147-A177-3AD203B41FA5}">
                      <a16:colId xmlns:a16="http://schemas.microsoft.com/office/drawing/2014/main" val="216351916"/>
                    </a:ext>
                  </a:extLst>
                </a:gridCol>
                <a:gridCol w="1218392">
                  <a:extLst>
                    <a:ext uri="{9D8B030D-6E8A-4147-A177-3AD203B41FA5}">
                      <a16:colId xmlns:a16="http://schemas.microsoft.com/office/drawing/2014/main" val="4164443426"/>
                    </a:ext>
                  </a:extLst>
                </a:gridCol>
              </a:tblGrid>
              <a:tr h="528654">
                <a:tc rowSpan="2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Weights %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Regularisation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NWER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95276"/>
                  </a:ext>
                </a:extLst>
              </a:tr>
              <a:tr h="1303792"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Real Train19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Synthetic </a:t>
                      </a:r>
                      <a:r>
                        <a:rPr lang="en-US" sz="2000" dirty="0" err="1"/>
                        <a:t>DevOOV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Encoder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Decoder, Joint network</a:t>
                      </a: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DevOOV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DevSub</a:t>
                      </a:r>
                      <a:endParaRPr lang="en-US" sz="2000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8294"/>
                  </a:ext>
                </a:extLst>
              </a:tr>
              <a:tr h="69737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baseline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2.82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934116"/>
                  </a:ext>
                </a:extLst>
              </a:tr>
              <a:tr h="50531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1.02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1.30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872071"/>
                  </a:ext>
                </a:extLst>
              </a:tr>
              <a:tr h="50531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EF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EWC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1.66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1.07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581645"/>
                  </a:ext>
                </a:extLst>
              </a:tr>
              <a:tr h="50531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EF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--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1.47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0.99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19880"/>
                  </a:ext>
                </a:extLst>
              </a:tr>
              <a:tr h="50531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EF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EWC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0.99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2391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D16980-F478-3447-B91F-61994BAB6A77}"/>
              </a:ext>
            </a:extLst>
          </p:cNvPr>
          <p:cNvSpPr/>
          <p:nvPr/>
        </p:nvSpPr>
        <p:spPr>
          <a:xfrm>
            <a:off x="1372971" y="4476750"/>
            <a:ext cx="6456579" cy="1028700"/>
          </a:xfrm>
          <a:custGeom>
            <a:avLst/>
            <a:gdLst>
              <a:gd name="connsiteX0" fmla="*/ 0 w 6456579"/>
              <a:gd name="connsiteY0" fmla="*/ 171453 h 1028700"/>
              <a:gd name="connsiteX1" fmla="*/ 171453 w 6456579"/>
              <a:gd name="connsiteY1" fmla="*/ 0 h 1028700"/>
              <a:gd name="connsiteX2" fmla="*/ 911887 w 6456579"/>
              <a:gd name="connsiteY2" fmla="*/ 0 h 1028700"/>
              <a:gd name="connsiteX3" fmla="*/ 1468910 w 6456579"/>
              <a:gd name="connsiteY3" fmla="*/ 0 h 1028700"/>
              <a:gd name="connsiteX4" fmla="*/ 2148207 w 6456579"/>
              <a:gd name="connsiteY4" fmla="*/ 0 h 1028700"/>
              <a:gd name="connsiteX5" fmla="*/ 2705231 w 6456579"/>
              <a:gd name="connsiteY5" fmla="*/ 0 h 1028700"/>
              <a:gd name="connsiteX6" fmla="*/ 3506801 w 6456579"/>
              <a:gd name="connsiteY6" fmla="*/ 0 h 1028700"/>
              <a:gd name="connsiteX7" fmla="*/ 4124962 w 6456579"/>
              <a:gd name="connsiteY7" fmla="*/ 0 h 1028700"/>
              <a:gd name="connsiteX8" fmla="*/ 4865395 w 6456579"/>
              <a:gd name="connsiteY8" fmla="*/ 0 h 1028700"/>
              <a:gd name="connsiteX9" fmla="*/ 5361282 w 6456579"/>
              <a:gd name="connsiteY9" fmla="*/ 0 h 1028700"/>
              <a:gd name="connsiteX10" fmla="*/ 6285126 w 6456579"/>
              <a:gd name="connsiteY10" fmla="*/ 0 h 1028700"/>
              <a:gd name="connsiteX11" fmla="*/ 6456579 w 6456579"/>
              <a:gd name="connsiteY11" fmla="*/ 171453 h 1028700"/>
              <a:gd name="connsiteX12" fmla="*/ 6456579 w 6456579"/>
              <a:gd name="connsiteY12" fmla="*/ 857247 h 1028700"/>
              <a:gd name="connsiteX13" fmla="*/ 6285126 w 6456579"/>
              <a:gd name="connsiteY13" fmla="*/ 1028700 h 1028700"/>
              <a:gd name="connsiteX14" fmla="*/ 5605829 w 6456579"/>
              <a:gd name="connsiteY14" fmla="*/ 1028700 h 1028700"/>
              <a:gd name="connsiteX15" fmla="*/ 4804259 w 6456579"/>
              <a:gd name="connsiteY15" fmla="*/ 1028700 h 1028700"/>
              <a:gd name="connsiteX16" fmla="*/ 4124962 w 6456579"/>
              <a:gd name="connsiteY16" fmla="*/ 1028700 h 1028700"/>
              <a:gd name="connsiteX17" fmla="*/ 3445665 w 6456579"/>
              <a:gd name="connsiteY17" fmla="*/ 1028700 h 1028700"/>
              <a:gd name="connsiteX18" fmla="*/ 2644094 w 6456579"/>
              <a:gd name="connsiteY18" fmla="*/ 1028700 h 1028700"/>
              <a:gd name="connsiteX19" fmla="*/ 1842524 w 6456579"/>
              <a:gd name="connsiteY19" fmla="*/ 1028700 h 1028700"/>
              <a:gd name="connsiteX20" fmla="*/ 1102090 w 6456579"/>
              <a:gd name="connsiteY20" fmla="*/ 1028700 h 1028700"/>
              <a:gd name="connsiteX21" fmla="*/ 171453 w 6456579"/>
              <a:gd name="connsiteY21" fmla="*/ 1028700 h 1028700"/>
              <a:gd name="connsiteX22" fmla="*/ 0 w 6456579"/>
              <a:gd name="connsiteY22" fmla="*/ 857247 h 1028700"/>
              <a:gd name="connsiteX23" fmla="*/ 0 w 6456579"/>
              <a:gd name="connsiteY23" fmla="*/ 171453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56579" h="1028700" extrusionOk="0">
                <a:moveTo>
                  <a:pt x="0" y="171453"/>
                </a:moveTo>
                <a:cubicBezTo>
                  <a:pt x="2839" y="79278"/>
                  <a:pt x="86753" y="14910"/>
                  <a:pt x="171453" y="0"/>
                </a:cubicBezTo>
                <a:cubicBezTo>
                  <a:pt x="513523" y="20227"/>
                  <a:pt x="732374" y="19562"/>
                  <a:pt x="911887" y="0"/>
                </a:cubicBezTo>
                <a:cubicBezTo>
                  <a:pt x="1091400" y="-19562"/>
                  <a:pt x="1262806" y="1754"/>
                  <a:pt x="1468910" y="0"/>
                </a:cubicBezTo>
                <a:cubicBezTo>
                  <a:pt x="1675014" y="-1754"/>
                  <a:pt x="1917002" y="-11408"/>
                  <a:pt x="2148207" y="0"/>
                </a:cubicBezTo>
                <a:cubicBezTo>
                  <a:pt x="2379412" y="11408"/>
                  <a:pt x="2504365" y="-19812"/>
                  <a:pt x="2705231" y="0"/>
                </a:cubicBezTo>
                <a:cubicBezTo>
                  <a:pt x="2906097" y="19812"/>
                  <a:pt x="3317501" y="-21429"/>
                  <a:pt x="3506801" y="0"/>
                </a:cubicBezTo>
                <a:cubicBezTo>
                  <a:pt x="3696101" y="21429"/>
                  <a:pt x="3873602" y="-3349"/>
                  <a:pt x="4124962" y="0"/>
                </a:cubicBezTo>
                <a:cubicBezTo>
                  <a:pt x="4376322" y="3349"/>
                  <a:pt x="4696396" y="15441"/>
                  <a:pt x="4865395" y="0"/>
                </a:cubicBezTo>
                <a:cubicBezTo>
                  <a:pt x="5034394" y="-15441"/>
                  <a:pt x="5205499" y="-10720"/>
                  <a:pt x="5361282" y="0"/>
                </a:cubicBezTo>
                <a:cubicBezTo>
                  <a:pt x="5517065" y="10720"/>
                  <a:pt x="5964929" y="-40507"/>
                  <a:pt x="6285126" y="0"/>
                </a:cubicBezTo>
                <a:cubicBezTo>
                  <a:pt x="6381726" y="12568"/>
                  <a:pt x="6454958" y="55293"/>
                  <a:pt x="6456579" y="171453"/>
                </a:cubicBezTo>
                <a:cubicBezTo>
                  <a:pt x="6453636" y="382977"/>
                  <a:pt x="6432772" y="642775"/>
                  <a:pt x="6456579" y="857247"/>
                </a:cubicBezTo>
                <a:cubicBezTo>
                  <a:pt x="6450646" y="948723"/>
                  <a:pt x="6377549" y="1032734"/>
                  <a:pt x="6285126" y="1028700"/>
                </a:cubicBezTo>
                <a:cubicBezTo>
                  <a:pt x="6037954" y="1052059"/>
                  <a:pt x="5891897" y="997833"/>
                  <a:pt x="5605829" y="1028700"/>
                </a:cubicBezTo>
                <a:cubicBezTo>
                  <a:pt x="5319761" y="1059567"/>
                  <a:pt x="5124397" y="993307"/>
                  <a:pt x="4804259" y="1028700"/>
                </a:cubicBezTo>
                <a:cubicBezTo>
                  <a:pt x="4484121" y="1064094"/>
                  <a:pt x="4324648" y="1010646"/>
                  <a:pt x="4124962" y="1028700"/>
                </a:cubicBezTo>
                <a:cubicBezTo>
                  <a:pt x="3925276" y="1046754"/>
                  <a:pt x="3615310" y="1034327"/>
                  <a:pt x="3445665" y="1028700"/>
                </a:cubicBezTo>
                <a:cubicBezTo>
                  <a:pt x="3276020" y="1023073"/>
                  <a:pt x="2861194" y="1058065"/>
                  <a:pt x="2644094" y="1028700"/>
                </a:cubicBezTo>
                <a:cubicBezTo>
                  <a:pt x="2426994" y="999335"/>
                  <a:pt x="2199419" y="994083"/>
                  <a:pt x="1842524" y="1028700"/>
                </a:cubicBezTo>
                <a:cubicBezTo>
                  <a:pt x="1485629" y="1063318"/>
                  <a:pt x="1350376" y="1050314"/>
                  <a:pt x="1102090" y="1028700"/>
                </a:cubicBezTo>
                <a:cubicBezTo>
                  <a:pt x="853804" y="1007086"/>
                  <a:pt x="415161" y="1064710"/>
                  <a:pt x="171453" y="1028700"/>
                </a:cubicBezTo>
                <a:cubicBezTo>
                  <a:pt x="97348" y="1029574"/>
                  <a:pt x="2773" y="950118"/>
                  <a:pt x="0" y="857247"/>
                </a:cubicBezTo>
                <a:cubicBezTo>
                  <a:pt x="32169" y="568964"/>
                  <a:pt x="-28639" y="500897"/>
                  <a:pt x="0" y="171453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1EEEE5-53D3-8044-A3D7-1C10ECC205CF}"/>
              </a:ext>
            </a:extLst>
          </p:cNvPr>
          <p:cNvSpPr/>
          <p:nvPr/>
        </p:nvSpPr>
        <p:spPr>
          <a:xfrm>
            <a:off x="1372971" y="5505450"/>
            <a:ext cx="6456579" cy="1079101"/>
          </a:xfrm>
          <a:custGeom>
            <a:avLst/>
            <a:gdLst>
              <a:gd name="connsiteX0" fmla="*/ 0 w 6456579"/>
              <a:gd name="connsiteY0" fmla="*/ 179854 h 1079101"/>
              <a:gd name="connsiteX1" fmla="*/ 179854 w 6456579"/>
              <a:gd name="connsiteY1" fmla="*/ 0 h 1079101"/>
              <a:gd name="connsiteX2" fmla="*/ 918253 w 6456579"/>
              <a:gd name="connsiteY2" fmla="*/ 0 h 1079101"/>
              <a:gd name="connsiteX3" fmla="*/ 1473746 w 6456579"/>
              <a:gd name="connsiteY3" fmla="*/ 0 h 1079101"/>
              <a:gd name="connsiteX4" fmla="*/ 2151176 w 6456579"/>
              <a:gd name="connsiteY4" fmla="*/ 0 h 1079101"/>
              <a:gd name="connsiteX5" fmla="*/ 2706668 w 6456579"/>
              <a:gd name="connsiteY5" fmla="*/ 0 h 1079101"/>
              <a:gd name="connsiteX6" fmla="*/ 3506036 w 6456579"/>
              <a:gd name="connsiteY6" fmla="*/ 0 h 1079101"/>
              <a:gd name="connsiteX7" fmla="*/ 4122497 w 6456579"/>
              <a:gd name="connsiteY7" fmla="*/ 0 h 1079101"/>
              <a:gd name="connsiteX8" fmla="*/ 4860896 w 6456579"/>
              <a:gd name="connsiteY8" fmla="*/ 0 h 1079101"/>
              <a:gd name="connsiteX9" fmla="*/ 5355420 w 6456579"/>
              <a:gd name="connsiteY9" fmla="*/ 0 h 1079101"/>
              <a:gd name="connsiteX10" fmla="*/ 6276725 w 6456579"/>
              <a:gd name="connsiteY10" fmla="*/ 0 h 1079101"/>
              <a:gd name="connsiteX11" fmla="*/ 6456579 w 6456579"/>
              <a:gd name="connsiteY11" fmla="*/ 179854 h 1079101"/>
              <a:gd name="connsiteX12" fmla="*/ 6456579 w 6456579"/>
              <a:gd name="connsiteY12" fmla="*/ 517969 h 1079101"/>
              <a:gd name="connsiteX13" fmla="*/ 6456579 w 6456579"/>
              <a:gd name="connsiteY13" fmla="*/ 899247 h 1079101"/>
              <a:gd name="connsiteX14" fmla="*/ 6276725 w 6456579"/>
              <a:gd name="connsiteY14" fmla="*/ 1079101 h 1079101"/>
              <a:gd name="connsiteX15" fmla="*/ 5660264 w 6456579"/>
              <a:gd name="connsiteY15" fmla="*/ 1079101 h 1079101"/>
              <a:gd name="connsiteX16" fmla="*/ 4982833 w 6456579"/>
              <a:gd name="connsiteY16" fmla="*/ 1079101 h 1079101"/>
              <a:gd name="connsiteX17" fmla="*/ 4305403 w 6456579"/>
              <a:gd name="connsiteY17" fmla="*/ 1079101 h 1079101"/>
              <a:gd name="connsiteX18" fmla="*/ 3506036 w 6456579"/>
              <a:gd name="connsiteY18" fmla="*/ 1079101 h 1079101"/>
              <a:gd name="connsiteX19" fmla="*/ 2706668 w 6456579"/>
              <a:gd name="connsiteY19" fmla="*/ 1079101 h 1079101"/>
              <a:gd name="connsiteX20" fmla="*/ 1968269 w 6456579"/>
              <a:gd name="connsiteY20" fmla="*/ 1079101 h 1079101"/>
              <a:gd name="connsiteX21" fmla="*/ 1229871 w 6456579"/>
              <a:gd name="connsiteY21" fmla="*/ 1079101 h 1079101"/>
              <a:gd name="connsiteX22" fmla="*/ 179854 w 6456579"/>
              <a:gd name="connsiteY22" fmla="*/ 1079101 h 1079101"/>
              <a:gd name="connsiteX23" fmla="*/ 0 w 6456579"/>
              <a:gd name="connsiteY23" fmla="*/ 899247 h 1079101"/>
              <a:gd name="connsiteX24" fmla="*/ 0 w 6456579"/>
              <a:gd name="connsiteY24" fmla="*/ 546744 h 1079101"/>
              <a:gd name="connsiteX25" fmla="*/ 0 w 6456579"/>
              <a:gd name="connsiteY25" fmla="*/ 179854 h 10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56579" h="1079101" extrusionOk="0">
                <a:moveTo>
                  <a:pt x="0" y="179854"/>
                </a:moveTo>
                <a:cubicBezTo>
                  <a:pt x="16322" y="94991"/>
                  <a:pt x="84228" y="5529"/>
                  <a:pt x="179854" y="0"/>
                </a:cubicBezTo>
                <a:cubicBezTo>
                  <a:pt x="341288" y="2116"/>
                  <a:pt x="699242" y="8936"/>
                  <a:pt x="918253" y="0"/>
                </a:cubicBezTo>
                <a:cubicBezTo>
                  <a:pt x="1137264" y="-8936"/>
                  <a:pt x="1280493" y="-22044"/>
                  <a:pt x="1473746" y="0"/>
                </a:cubicBezTo>
                <a:cubicBezTo>
                  <a:pt x="1666999" y="22044"/>
                  <a:pt x="2003028" y="29753"/>
                  <a:pt x="2151176" y="0"/>
                </a:cubicBezTo>
                <a:cubicBezTo>
                  <a:pt x="2299324" y="-29753"/>
                  <a:pt x="2451138" y="27441"/>
                  <a:pt x="2706668" y="0"/>
                </a:cubicBezTo>
                <a:cubicBezTo>
                  <a:pt x="2962198" y="-27441"/>
                  <a:pt x="3344772" y="14729"/>
                  <a:pt x="3506036" y="0"/>
                </a:cubicBezTo>
                <a:cubicBezTo>
                  <a:pt x="3667300" y="-14729"/>
                  <a:pt x="3818628" y="-21654"/>
                  <a:pt x="4122497" y="0"/>
                </a:cubicBezTo>
                <a:cubicBezTo>
                  <a:pt x="4426366" y="21654"/>
                  <a:pt x="4504194" y="34450"/>
                  <a:pt x="4860896" y="0"/>
                </a:cubicBezTo>
                <a:cubicBezTo>
                  <a:pt x="5217598" y="-34450"/>
                  <a:pt x="5195417" y="18467"/>
                  <a:pt x="5355420" y="0"/>
                </a:cubicBezTo>
                <a:cubicBezTo>
                  <a:pt x="5515423" y="-18467"/>
                  <a:pt x="6085391" y="40969"/>
                  <a:pt x="6276725" y="0"/>
                </a:cubicBezTo>
                <a:cubicBezTo>
                  <a:pt x="6379338" y="21607"/>
                  <a:pt x="6455741" y="69428"/>
                  <a:pt x="6456579" y="179854"/>
                </a:cubicBezTo>
                <a:cubicBezTo>
                  <a:pt x="6440171" y="327378"/>
                  <a:pt x="6463191" y="350086"/>
                  <a:pt x="6456579" y="517969"/>
                </a:cubicBezTo>
                <a:cubicBezTo>
                  <a:pt x="6449967" y="685853"/>
                  <a:pt x="6473674" y="763131"/>
                  <a:pt x="6456579" y="899247"/>
                </a:cubicBezTo>
                <a:cubicBezTo>
                  <a:pt x="6447528" y="1018189"/>
                  <a:pt x="6365192" y="1077257"/>
                  <a:pt x="6276725" y="1079101"/>
                </a:cubicBezTo>
                <a:cubicBezTo>
                  <a:pt x="6122364" y="1056221"/>
                  <a:pt x="5951811" y="1053535"/>
                  <a:pt x="5660264" y="1079101"/>
                </a:cubicBezTo>
                <a:cubicBezTo>
                  <a:pt x="5368717" y="1104667"/>
                  <a:pt x="5197855" y="1103858"/>
                  <a:pt x="4982833" y="1079101"/>
                </a:cubicBezTo>
                <a:cubicBezTo>
                  <a:pt x="4767811" y="1054344"/>
                  <a:pt x="4456875" y="1094714"/>
                  <a:pt x="4305403" y="1079101"/>
                </a:cubicBezTo>
                <a:cubicBezTo>
                  <a:pt x="4153931" y="1063489"/>
                  <a:pt x="3704563" y="1105592"/>
                  <a:pt x="3506036" y="1079101"/>
                </a:cubicBezTo>
                <a:cubicBezTo>
                  <a:pt x="3307509" y="1052610"/>
                  <a:pt x="3103044" y="1087210"/>
                  <a:pt x="2706668" y="1079101"/>
                </a:cubicBezTo>
                <a:cubicBezTo>
                  <a:pt x="2310292" y="1070992"/>
                  <a:pt x="2123862" y="1082351"/>
                  <a:pt x="1968269" y="1079101"/>
                </a:cubicBezTo>
                <a:cubicBezTo>
                  <a:pt x="1812676" y="1075851"/>
                  <a:pt x="1469364" y="1056960"/>
                  <a:pt x="1229871" y="1079101"/>
                </a:cubicBezTo>
                <a:cubicBezTo>
                  <a:pt x="990378" y="1101242"/>
                  <a:pt x="646553" y="1039344"/>
                  <a:pt x="179854" y="1079101"/>
                </a:cubicBezTo>
                <a:cubicBezTo>
                  <a:pt x="82200" y="1099791"/>
                  <a:pt x="-16819" y="987302"/>
                  <a:pt x="0" y="899247"/>
                </a:cubicBezTo>
                <a:cubicBezTo>
                  <a:pt x="6357" y="788898"/>
                  <a:pt x="-813" y="705114"/>
                  <a:pt x="0" y="546744"/>
                </a:cubicBezTo>
                <a:cubicBezTo>
                  <a:pt x="813" y="388374"/>
                  <a:pt x="-1406" y="356769"/>
                  <a:pt x="0" y="179854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71269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Breakdown on Eval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CCDE3-07AF-2A40-8458-F038B62D8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1" y="1483172"/>
            <a:ext cx="6743854" cy="22575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66CF10-2836-0340-B141-0422029AC138}"/>
              </a:ext>
            </a:extLst>
          </p:cNvPr>
          <p:cNvSpPr/>
          <p:nvPr/>
        </p:nvSpPr>
        <p:spPr>
          <a:xfrm>
            <a:off x="8038033" y="1475201"/>
            <a:ext cx="6100396" cy="418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5081" indent="-406400">
              <a:lnSpc>
                <a:spcPts val="3371"/>
              </a:lnSpc>
              <a:spcBef>
                <a:spcPts val="95"/>
              </a:spcBef>
              <a:spcAft>
                <a:spcPts val="24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Having 90% of ﬁne-tuning data sampled from Train19 can almost eliminate the degradation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EvalSub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\OOV.</a:t>
            </a:r>
          </a:p>
          <a:p>
            <a:pPr marL="406400" marR="5081" indent="-406400">
              <a:lnSpc>
                <a:spcPts val="3371"/>
              </a:lnSpc>
              <a:spcBef>
                <a:spcPts val="95"/>
              </a:spcBef>
              <a:spcAft>
                <a:spcPts val="24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Overall, the recognition performance improves more if an OOV word is seen many times during ﬁne-tuning.</a:t>
            </a:r>
          </a:p>
          <a:p>
            <a:pPr marL="406400" marR="5081" indent="-406400">
              <a:lnSpc>
                <a:spcPts val="3371"/>
              </a:lnSpc>
              <a:spcBef>
                <a:spcPts val="95"/>
              </a:spcBef>
              <a:spcAft>
                <a:spcPts val="24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The WER for ‘coronavirus’ drops by 87% relative on </a:t>
            </a:r>
            <a:r>
              <a:rPr lang="en-US" sz="2000" dirty="0" err="1">
                <a:solidFill>
                  <a:schemeClr val="bg1"/>
                </a:solidFill>
                <a:latin typeface="Amazon Ember"/>
                <a:cs typeface="Amazon Ember"/>
              </a:rPr>
              <a:t>EvalOOV</a:t>
            </a:r>
            <a:r>
              <a:rPr lang="en-US" sz="2000" dirty="0">
                <a:solidFill>
                  <a:schemeClr val="bg1"/>
                </a:solidFill>
                <a:latin typeface="Amazon Ember"/>
                <a:cs typeface="Amazon Ember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DB8C3E-7235-224F-8860-0D5C3D560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78" y="4239990"/>
            <a:ext cx="6269940" cy="38022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80931-D88F-2247-BF23-6389AB3FFC25}"/>
              </a:ext>
            </a:extLst>
          </p:cNvPr>
          <p:cNvSpPr/>
          <p:nvPr/>
        </p:nvSpPr>
        <p:spPr>
          <a:xfrm>
            <a:off x="197567" y="3768958"/>
            <a:ext cx="73945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NimbusRomNo9L"/>
              </a:rPr>
              <a:t>Best models from previous tables without or with real data in fine-tuning.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A5263D6-B21B-1241-8533-501ACAC0DAC4}"/>
              </a:ext>
            </a:extLst>
          </p:cNvPr>
          <p:cNvSpPr/>
          <p:nvPr/>
        </p:nvSpPr>
        <p:spPr>
          <a:xfrm>
            <a:off x="1029135" y="3234208"/>
            <a:ext cx="6128483" cy="313053"/>
          </a:xfrm>
          <a:custGeom>
            <a:avLst/>
            <a:gdLst>
              <a:gd name="connsiteX0" fmla="*/ 0 w 6128483"/>
              <a:gd name="connsiteY0" fmla="*/ 52177 h 313053"/>
              <a:gd name="connsiteX1" fmla="*/ 52177 w 6128483"/>
              <a:gd name="connsiteY1" fmla="*/ 0 h 313053"/>
              <a:gd name="connsiteX2" fmla="*/ 781766 w 6128483"/>
              <a:gd name="connsiteY2" fmla="*/ 0 h 313053"/>
              <a:gd name="connsiteX3" fmla="*/ 1330631 w 6128483"/>
              <a:gd name="connsiteY3" fmla="*/ 0 h 313053"/>
              <a:gd name="connsiteX4" fmla="*/ 1999979 w 6128483"/>
              <a:gd name="connsiteY4" fmla="*/ 0 h 313053"/>
              <a:gd name="connsiteX5" fmla="*/ 2548844 w 6128483"/>
              <a:gd name="connsiteY5" fmla="*/ 0 h 313053"/>
              <a:gd name="connsiteX6" fmla="*/ 3338674 w 6128483"/>
              <a:gd name="connsiteY6" fmla="*/ 0 h 313053"/>
              <a:gd name="connsiteX7" fmla="*/ 3947780 w 6128483"/>
              <a:gd name="connsiteY7" fmla="*/ 0 h 313053"/>
              <a:gd name="connsiteX8" fmla="*/ 4677369 w 6128483"/>
              <a:gd name="connsiteY8" fmla="*/ 0 h 313053"/>
              <a:gd name="connsiteX9" fmla="*/ 5165993 w 6128483"/>
              <a:gd name="connsiteY9" fmla="*/ 0 h 313053"/>
              <a:gd name="connsiteX10" fmla="*/ 6076306 w 6128483"/>
              <a:gd name="connsiteY10" fmla="*/ 0 h 313053"/>
              <a:gd name="connsiteX11" fmla="*/ 6128483 w 6128483"/>
              <a:gd name="connsiteY11" fmla="*/ 52177 h 313053"/>
              <a:gd name="connsiteX12" fmla="*/ 6128483 w 6128483"/>
              <a:gd name="connsiteY12" fmla="*/ 260876 h 313053"/>
              <a:gd name="connsiteX13" fmla="*/ 6076306 w 6128483"/>
              <a:gd name="connsiteY13" fmla="*/ 313053 h 313053"/>
              <a:gd name="connsiteX14" fmla="*/ 5406958 w 6128483"/>
              <a:gd name="connsiteY14" fmla="*/ 313053 h 313053"/>
              <a:gd name="connsiteX15" fmla="*/ 4617128 w 6128483"/>
              <a:gd name="connsiteY15" fmla="*/ 313053 h 313053"/>
              <a:gd name="connsiteX16" fmla="*/ 3947780 w 6128483"/>
              <a:gd name="connsiteY16" fmla="*/ 313053 h 313053"/>
              <a:gd name="connsiteX17" fmla="*/ 3278433 w 6128483"/>
              <a:gd name="connsiteY17" fmla="*/ 313053 h 313053"/>
              <a:gd name="connsiteX18" fmla="*/ 2488603 w 6128483"/>
              <a:gd name="connsiteY18" fmla="*/ 313053 h 313053"/>
              <a:gd name="connsiteX19" fmla="*/ 1698772 w 6128483"/>
              <a:gd name="connsiteY19" fmla="*/ 313053 h 313053"/>
              <a:gd name="connsiteX20" fmla="*/ 969183 w 6128483"/>
              <a:gd name="connsiteY20" fmla="*/ 313053 h 313053"/>
              <a:gd name="connsiteX21" fmla="*/ 52177 w 6128483"/>
              <a:gd name="connsiteY21" fmla="*/ 313053 h 313053"/>
              <a:gd name="connsiteX22" fmla="*/ 0 w 6128483"/>
              <a:gd name="connsiteY22" fmla="*/ 260876 h 313053"/>
              <a:gd name="connsiteX23" fmla="*/ 0 w 6128483"/>
              <a:gd name="connsiteY23" fmla="*/ 52177 h 3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28483" h="313053" extrusionOk="0">
                <a:moveTo>
                  <a:pt x="0" y="52177"/>
                </a:moveTo>
                <a:cubicBezTo>
                  <a:pt x="3243" y="26235"/>
                  <a:pt x="24752" y="2077"/>
                  <a:pt x="52177" y="0"/>
                </a:cubicBezTo>
                <a:cubicBezTo>
                  <a:pt x="246495" y="-8007"/>
                  <a:pt x="463879" y="-8531"/>
                  <a:pt x="781766" y="0"/>
                </a:cubicBezTo>
                <a:cubicBezTo>
                  <a:pt x="1099653" y="8531"/>
                  <a:pt x="1113017" y="-14703"/>
                  <a:pt x="1330631" y="0"/>
                </a:cubicBezTo>
                <a:cubicBezTo>
                  <a:pt x="1548246" y="14703"/>
                  <a:pt x="1768874" y="-28280"/>
                  <a:pt x="1999979" y="0"/>
                </a:cubicBezTo>
                <a:cubicBezTo>
                  <a:pt x="2231084" y="28280"/>
                  <a:pt x="2356663" y="-26429"/>
                  <a:pt x="2548844" y="0"/>
                </a:cubicBezTo>
                <a:cubicBezTo>
                  <a:pt x="2741025" y="26429"/>
                  <a:pt x="3145992" y="7158"/>
                  <a:pt x="3338674" y="0"/>
                </a:cubicBezTo>
                <a:cubicBezTo>
                  <a:pt x="3531356" y="-7158"/>
                  <a:pt x="3670873" y="23688"/>
                  <a:pt x="3947780" y="0"/>
                </a:cubicBezTo>
                <a:cubicBezTo>
                  <a:pt x="4224687" y="-23688"/>
                  <a:pt x="4386889" y="35751"/>
                  <a:pt x="4677369" y="0"/>
                </a:cubicBezTo>
                <a:cubicBezTo>
                  <a:pt x="4967849" y="-35751"/>
                  <a:pt x="4941035" y="7678"/>
                  <a:pt x="5165993" y="0"/>
                </a:cubicBezTo>
                <a:cubicBezTo>
                  <a:pt x="5390951" y="-7678"/>
                  <a:pt x="5713620" y="-14024"/>
                  <a:pt x="6076306" y="0"/>
                </a:cubicBezTo>
                <a:cubicBezTo>
                  <a:pt x="6105662" y="3549"/>
                  <a:pt x="6128030" y="17359"/>
                  <a:pt x="6128483" y="52177"/>
                </a:cubicBezTo>
                <a:cubicBezTo>
                  <a:pt x="6132418" y="104699"/>
                  <a:pt x="6121957" y="186287"/>
                  <a:pt x="6128483" y="260876"/>
                </a:cubicBezTo>
                <a:cubicBezTo>
                  <a:pt x="6125822" y="288251"/>
                  <a:pt x="6103111" y="316632"/>
                  <a:pt x="6076306" y="313053"/>
                </a:cubicBezTo>
                <a:cubicBezTo>
                  <a:pt x="5914018" y="286765"/>
                  <a:pt x="5555166" y="305245"/>
                  <a:pt x="5406958" y="313053"/>
                </a:cubicBezTo>
                <a:cubicBezTo>
                  <a:pt x="5258750" y="320861"/>
                  <a:pt x="4951682" y="325032"/>
                  <a:pt x="4617128" y="313053"/>
                </a:cubicBezTo>
                <a:cubicBezTo>
                  <a:pt x="4282574" y="301075"/>
                  <a:pt x="4169220" y="328477"/>
                  <a:pt x="3947780" y="313053"/>
                </a:cubicBezTo>
                <a:cubicBezTo>
                  <a:pt x="3726340" y="297629"/>
                  <a:pt x="3486657" y="323750"/>
                  <a:pt x="3278433" y="313053"/>
                </a:cubicBezTo>
                <a:cubicBezTo>
                  <a:pt x="3070209" y="302356"/>
                  <a:pt x="2750131" y="284413"/>
                  <a:pt x="2488603" y="313053"/>
                </a:cubicBezTo>
                <a:cubicBezTo>
                  <a:pt x="2227075" y="341694"/>
                  <a:pt x="1957136" y="301436"/>
                  <a:pt x="1698772" y="313053"/>
                </a:cubicBezTo>
                <a:cubicBezTo>
                  <a:pt x="1440408" y="324670"/>
                  <a:pt x="1156750" y="277387"/>
                  <a:pt x="969183" y="313053"/>
                </a:cubicBezTo>
                <a:cubicBezTo>
                  <a:pt x="781616" y="348719"/>
                  <a:pt x="439111" y="357032"/>
                  <a:pt x="52177" y="313053"/>
                </a:cubicBezTo>
                <a:cubicBezTo>
                  <a:pt x="27681" y="313237"/>
                  <a:pt x="4221" y="286923"/>
                  <a:pt x="0" y="260876"/>
                </a:cubicBezTo>
                <a:cubicBezTo>
                  <a:pt x="-4462" y="178480"/>
                  <a:pt x="-5547" y="104749"/>
                  <a:pt x="0" y="52177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71269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F43651-0B9C-B841-B60C-87C4FD814CCA}"/>
              </a:ext>
            </a:extLst>
          </p:cNvPr>
          <p:cNvSpPr/>
          <p:nvPr/>
        </p:nvSpPr>
        <p:spPr>
          <a:xfrm>
            <a:off x="650721" y="1668469"/>
            <a:ext cx="12860983" cy="617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8338" marR="5081" indent="-668338">
              <a:lnSpc>
                <a:spcPts val="3371"/>
              </a:lnSpc>
              <a:spcBef>
                <a:spcPts val="95"/>
              </a:spcBef>
              <a:spcAft>
                <a:spcPts val="12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We can use synthetic audio to incrementally and effectively teach an existing RNN-T model new words. </a:t>
            </a:r>
          </a:p>
          <a:p>
            <a:pPr marL="1125538" marR="5081" lvl="1" indent="-668338">
              <a:lnSpc>
                <a:spcPts val="3371"/>
              </a:lnSpc>
              <a:spcBef>
                <a:spcPts val="95"/>
              </a:spcBef>
              <a:spcAft>
                <a:spcPts val="30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The best result gives a 57% relative WER reduction on </a:t>
            </a:r>
            <a:r>
              <a:rPr lang="en-US" sz="2800" dirty="0" err="1">
                <a:solidFill>
                  <a:schemeClr val="bg1"/>
                </a:solidFill>
                <a:latin typeface="Amazon Ember"/>
                <a:cs typeface="Amazon Ember"/>
              </a:rPr>
              <a:t>EvalOOV</a:t>
            </a: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 without degradation on </a:t>
            </a:r>
            <a:r>
              <a:rPr lang="en-US" sz="2800" dirty="0" err="1">
                <a:solidFill>
                  <a:schemeClr val="bg1"/>
                </a:solidFill>
                <a:latin typeface="Amazon Ember"/>
                <a:cs typeface="Amazon Ember"/>
              </a:rPr>
              <a:t>EvalSub</a:t>
            </a: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.</a:t>
            </a:r>
          </a:p>
          <a:p>
            <a:pPr marL="668338" marR="5081" indent="-668338">
              <a:lnSpc>
                <a:spcPts val="3371"/>
              </a:lnSpc>
              <a:spcBef>
                <a:spcPts val="95"/>
              </a:spcBef>
              <a:spcAft>
                <a:spcPts val="12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Applying </a:t>
            </a:r>
            <a:r>
              <a:rPr lang="en-US" sz="2800" dirty="0" err="1">
                <a:solidFill>
                  <a:schemeClr val="bg1"/>
                </a:solidFill>
                <a:latin typeface="Amazon Ember"/>
                <a:cs typeface="Amazon Ember"/>
              </a:rPr>
              <a:t>regularisation</a:t>
            </a: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 is critical to make synthetic audio really useful.</a:t>
            </a:r>
          </a:p>
          <a:p>
            <a:pPr marL="1125538" marR="5081" lvl="1" indent="-668338">
              <a:lnSpc>
                <a:spcPts val="3371"/>
              </a:lnSpc>
              <a:spcBef>
                <a:spcPts val="95"/>
              </a:spcBef>
              <a:spcAft>
                <a:spcPts val="12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It is always recommended to applying </a:t>
            </a:r>
            <a:r>
              <a:rPr lang="en-US" sz="2800" dirty="0" err="1">
                <a:solidFill>
                  <a:schemeClr val="bg1"/>
                </a:solidFill>
                <a:latin typeface="Amazon Ember"/>
                <a:cs typeface="Amazon Ember"/>
              </a:rPr>
              <a:t>reguarlisation</a:t>
            </a: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 on the encoder when synthetic audio is used. </a:t>
            </a:r>
          </a:p>
          <a:p>
            <a:pPr marL="1125538" marR="5081" lvl="1" indent="-668338">
              <a:lnSpc>
                <a:spcPts val="3371"/>
              </a:lnSpc>
              <a:spcBef>
                <a:spcPts val="95"/>
              </a:spcBef>
              <a:spcAft>
                <a:spcPts val="30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When fine-tuning on synthetic data only, it is better to apply </a:t>
            </a:r>
            <a:r>
              <a:rPr lang="en-US" sz="2800" dirty="0" err="1">
                <a:solidFill>
                  <a:schemeClr val="bg1"/>
                </a:solidFill>
                <a:latin typeface="Amazon Ember"/>
                <a:cs typeface="Amazon Ember"/>
              </a:rPr>
              <a:t>regularisation</a:t>
            </a: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 on all RNN-T components. </a:t>
            </a:r>
          </a:p>
          <a:p>
            <a:pPr marL="668338" marR="5081" indent="-668338">
              <a:lnSpc>
                <a:spcPts val="3371"/>
              </a:lnSpc>
              <a:spcBef>
                <a:spcPts val="95"/>
              </a:spcBef>
              <a:spcAft>
                <a:spcPts val="30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mazon Ember"/>
                <a:cs typeface="Amazon Ember"/>
              </a:rPr>
              <a:t>When the original training data is available, it is better to mix real recordings with synthetic audio for model fine-tuning.</a:t>
            </a:r>
          </a:p>
        </p:txBody>
      </p:sp>
    </p:spTree>
    <p:extLst>
      <p:ext uri="{BB962C8B-B14F-4D97-AF65-F5344CB8AC3E}">
        <p14:creationId xmlns:p14="http://schemas.microsoft.com/office/powerpoint/2010/main" val="37602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32515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Why We Care about Out-Of-Vocabulary (OOV) Words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5CA7A0-2112-4647-82CB-08C7306A5FE5}"/>
              </a:ext>
            </a:extLst>
          </p:cNvPr>
          <p:cNvGrpSpPr/>
          <p:nvPr/>
        </p:nvGrpSpPr>
        <p:grpSpPr>
          <a:xfrm>
            <a:off x="1130300" y="2331426"/>
            <a:ext cx="5826312" cy="4481750"/>
            <a:chOff x="1130300" y="2331426"/>
            <a:chExt cx="5826312" cy="4481750"/>
          </a:xfrm>
        </p:grpSpPr>
        <p:sp>
          <p:nvSpPr>
            <p:cNvPr id="4" name="object 4"/>
            <p:cNvSpPr/>
            <p:nvPr/>
          </p:nvSpPr>
          <p:spPr>
            <a:xfrm>
              <a:off x="5537850" y="2331426"/>
              <a:ext cx="382521" cy="434974"/>
            </a:xfrm>
            <a:custGeom>
              <a:avLst/>
              <a:gdLst/>
              <a:ahLst/>
              <a:cxnLst/>
              <a:rect l="l" t="t" r="r" b="b"/>
              <a:pathLst>
                <a:path w="370204" h="434975">
                  <a:moveTo>
                    <a:pt x="356314" y="106133"/>
                  </a:moveTo>
                  <a:lnTo>
                    <a:pt x="326253" y="130555"/>
                  </a:lnTo>
                  <a:lnTo>
                    <a:pt x="311584" y="200990"/>
                  </a:lnTo>
                  <a:lnTo>
                    <a:pt x="309044" y="208965"/>
                  </a:lnTo>
                  <a:lnTo>
                    <a:pt x="305374" y="202869"/>
                  </a:lnTo>
                  <a:lnTo>
                    <a:pt x="306314" y="197243"/>
                  </a:lnTo>
                  <a:lnTo>
                    <a:pt x="310554" y="172997"/>
                  </a:lnTo>
                  <a:lnTo>
                    <a:pt x="318966" y="125152"/>
                  </a:lnTo>
                  <a:lnTo>
                    <a:pt x="327202" y="78364"/>
                  </a:lnTo>
                  <a:lnTo>
                    <a:pt x="330914" y="57289"/>
                  </a:lnTo>
                  <a:lnTo>
                    <a:pt x="332030" y="46902"/>
                  </a:lnTo>
                  <a:lnTo>
                    <a:pt x="330679" y="37571"/>
                  </a:lnTo>
                  <a:lnTo>
                    <a:pt x="326156" y="30352"/>
                  </a:lnTo>
                  <a:lnTo>
                    <a:pt x="317757" y="26301"/>
                  </a:lnTo>
                  <a:lnTo>
                    <a:pt x="307957" y="26507"/>
                  </a:lnTo>
                  <a:lnTo>
                    <a:pt x="299918" y="30764"/>
                  </a:lnTo>
                  <a:lnTo>
                    <a:pt x="293991" y="38190"/>
                  </a:lnTo>
                  <a:lnTo>
                    <a:pt x="290528" y="47904"/>
                  </a:lnTo>
                  <a:lnTo>
                    <a:pt x="269858" y="120570"/>
                  </a:lnTo>
                  <a:lnTo>
                    <a:pt x="258802" y="159173"/>
                  </a:lnTo>
                  <a:lnTo>
                    <a:pt x="253611" y="176657"/>
                  </a:lnTo>
                  <a:lnTo>
                    <a:pt x="250536" y="185966"/>
                  </a:lnTo>
                  <a:lnTo>
                    <a:pt x="245333" y="194148"/>
                  </a:lnTo>
                  <a:lnTo>
                    <a:pt x="238721" y="196554"/>
                  </a:lnTo>
                  <a:lnTo>
                    <a:pt x="232762" y="193431"/>
                  </a:lnTo>
                  <a:lnTo>
                    <a:pt x="229517" y="185026"/>
                  </a:lnTo>
                  <a:lnTo>
                    <a:pt x="227600" y="155809"/>
                  </a:lnTo>
                  <a:lnTo>
                    <a:pt x="224788" y="105008"/>
                  </a:lnTo>
                  <a:lnTo>
                    <a:pt x="221893" y="55004"/>
                  </a:lnTo>
                  <a:lnTo>
                    <a:pt x="214553" y="9099"/>
                  </a:lnTo>
                  <a:lnTo>
                    <a:pt x="200942" y="0"/>
                  </a:lnTo>
                  <a:lnTo>
                    <a:pt x="191750" y="1438"/>
                  </a:lnTo>
                  <a:lnTo>
                    <a:pt x="185202" y="6577"/>
                  </a:lnTo>
                  <a:lnTo>
                    <a:pt x="181124" y="14532"/>
                  </a:lnTo>
                  <a:lnTo>
                    <a:pt x="179339" y="24422"/>
                  </a:lnTo>
                  <a:lnTo>
                    <a:pt x="181240" y="109826"/>
                  </a:lnTo>
                  <a:lnTo>
                    <a:pt x="182306" y="154730"/>
                  </a:lnTo>
                  <a:lnTo>
                    <a:pt x="182927" y="173926"/>
                  </a:lnTo>
                  <a:lnTo>
                    <a:pt x="183492" y="182206"/>
                  </a:lnTo>
                  <a:lnTo>
                    <a:pt x="184292" y="191490"/>
                  </a:lnTo>
                  <a:lnTo>
                    <a:pt x="179619" y="191693"/>
                  </a:lnTo>
                  <a:lnTo>
                    <a:pt x="175355" y="113739"/>
                  </a:lnTo>
                  <a:lnTo>
                    <a:pt x="172888" y="71213"/>
                  </a:lnTo>
                  <a:lnTo>
                    <a:pt x="165169" y="33066"/>
                  </a:lnTo>
                  <a:lnTo>
                    <a:pt x="147983" y="24422"/>
                  </a:lnTo>
                  <a:lnTo>
                    <a:pt x="138807" y="26551"/>
                  </a:lnTo>
                  <a:lnTo>
                    <a:pt x="126792" y="122207"/>
                  </a:lnTo>
                  <a:lnTo>
                    <a:pt x="126615" y="161199"/>
                  </a:lnTo>
                  <a:lnTo>
                    <a:pt x="126792" y="181349"/>
                  </a:lnTo>
                  <a:lnTo>
                    <a:pt x="127320" y="196303"/>
                  </a:lnTo>
                  <a:lnTo>
                    <a:pt x="128523" y="219991"/>
                  </a:lnTo>
                  <a:lnTo>
                    <a:pt x="129055" y="248432"/>
                  </a:lnTo>
                  <a:lnTo>
                    <a:pt x="126418" y="272647"/>
                  </a:lnTo>
                  <a:lnTo>
                    <a:pt x="118113" y="283654"/>
                  </a:lnTo>
                  <a:lnTo>
                    <a:pt x="105545" y="281637"/>
                  </a:lnTo>
                  <a:lnTo>
                    <a:pt x="91571" y="273900"/>
                  </a:lnTo>
                  <a:lnTo>
                    <a:pt x="77952" y="262116"/>
                  </a:lnTo>
                  <a:lnTo>
                    <a:pt x="66449" y="247954"/>
                  </a:lnTo>
                  <a:lnTo>
                    <a:pt x="56532" y="237156"/>
                  </a:lnTo>
                  <a:lnTo>
                    <a:pt x="44148" y="229176"/>
                  </a:lnTo>
                  <a:lnTo>
                    <a:pt x="30002" y="224717"/>
                  </a:lnTo>
                  <a:lnTo>
                    <a:pt x="14798" y="224485"/>
                  </a:lnTo>
                  <a:lnTo>
                    <a:pt x="530" y="230672"/>
                  </a:lnTo>
                  <a:lnTo>
                    <a:pt x="0" y="242322"/>
                  </a:lnTo>
                  <a:lnTo>
                    <a:pt x="8980" y="257496"/>
                  </a:lnTo>
                  <a:lnTo>
                    <a:pt x="23244" y="274256"/>
                  </a:lnTo>
                  <a:lnTo>
                    <a:pt x="50863" y="306412"/>
                  </a:lnTo>
                  <a:lnTo>
                    <a:pt x="70205" y="332844"/>
                  </a:lnTo>
                  <a:lnTo>
                    <a:pt x="100269" y="379450"/>
                  </a:lnTo>
                  <a:lnTo>
                    <a:pt x="136540" y="415609"/>
                  </a:lnTo>
                  <a:lnTo>
                    <a:pt x="207330" y="434860"/>
                  </a:lnTo>
                  <a:lnTo>
                    <a:pt x="251518" y="429969"/>
                  </a:lnTo>
                  <a:lnTo>
                    <a:pt x="287187" y="413989"/>
                  </a:lnTo>
                  <a:lnTo>
                    <a:pt x="314381" y="383267"/>
                  </a:lnTo>
                  <a:lnTo>
                    <a:pt x="333145" y="334152"/>
                  </a:lnTo>
                  <a:lnTo>
                    <a:pt x="343525" y="262991"/>
                  </a:lnTo>
                  <a:lnTo>
                    <a:pt x="347686" y="229993"/>
                  </a:lnTo>
                  <a:lnTo>
                    <a:pt x="355231" y="186585"/>
                  </a:lnTo>
                  <a:lnTo>
                    <a:pt x="362981" y="146391"/>
                  </a:lnTo>
                  <a:lnTo>
                    <a:pt x="367757" y="123037"/>
                  </a:lnTo>
                  <a:lnTo>
                    <a:pt x="369992" y="112661"/>
                  </a:lnTo>
                  <a:lnTo>
                    <a:pt x="363832" y="106133"/>
                  </a:lnTo>
                  <a:lnTo>
                    <a:pt x="356314" y="106133"/>
                  </a:lnTo>
                  <a:close/>
                </a:path>
              </a:pathLst>
            </a:custGeom>
            <a:ln w="8458">
              <a:solidFill>
                <a:srgbClr val="222E3C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BEE019-9F68-1B48-99BE-084905FBE581}"/>
                </a:ext>
              </a:extLst>
            </p:cNvPr>
            <p:cNvSpPr/>
            <p:nvPr/>
          </p:nvSpPr>
          <p:spPr>
            <a:xfrm>
              <a:off x="1130300" y="2676785"/>
              <a:ext cx="5826312" cy="4136391"/>
            </a:xfrm>
            <a:prstGeom prst="rect">
              <a:avLst/>
            </a:prstGeom>
            <a:noFill/>
            <a:ln>
              <a:solidFill>
                <a:srgbClr val="13A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BFEFEE-C1E9-3B4B-A5B4-B40C463A9A02}"/>
                </a:ext>
              </a:extLst>
            </p:cNvPr>
            <p:cNvSpPr txBox="1"/>
            <p:nvPr/>
          </p:nvSpPr>
          <p:spPr>
            <a:xfrm>
              <a:off x="2120828" y="3030255"/>
              <a:ext cx="3755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mazon Ember Medium" panose="020B0603020204030204"/>
                  <a:cs typeface="AmazonEmber-Light"/>
                </a:rPr>
                <a:t>New Name Entities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5A3B30-7DCD-0947-82E7-A8B9785AE189}"/>
                </a:ext>
              </a:extLst>
            </p:cNvPr>
            <p:cNvSpPr txBox="1"/>
            <p:nvPr/>
          </p:nvSpPr>
          <p:spPr>
            <a:xfrm>
              <a:off x="1414959" y="4340507"/>
              <a:ext cx="5167032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" altLang="zh-CN" sz="2800" dirty="0">
                  <a:solidFill>
                    <a:schemeClr val="bg2"/>
                  </a:solidFill>
                  <a:latin typeface="Amazon Ember Medium" panose="020B0603020204030204"/>
                  <a:ea typeface="Amazon Ember Display Light" panose="020F0403020204020204" pitchFamily="34" charset="0"/>
                  <a:cs typeface="Amazon Ember Display Light" panose="020F0403020204020204" pitchFamily="34" charset="0"/>
                </a:rPr>
                <a:t>New artists with foreign names</a:t>
              </a:r>
            </a:p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HK" altLang="zh-CN" sz="2800" dirty="0">
                  <a:solidFill>
                    <a:schemeClr val="bg2"/>
                  </a:solidFill>
                  <a:latin typeface="Amazon Ember Medium" panose="020B0603020204030204"/>
                  <a:ea typeface="Amazon Ember Display Light" panose="020F0403020204020204" pitchFamily="34" charset="0"/>
                  <a:cs typeface="Amazon Ember Display Light" panose="020F0403020204020204" pitchFamily="34" charset="0"/>
                </a:rPr>
                <a:t>New words from creative album names</a:t>
              </a:r>
              <a:endParaRPr lang="en" altLang="zh-CN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endParaRPr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456F7CAB-2AE0-9F47-A03E-F722277AEEE7}"/>
                </a:ext>
              </a:extLst>
            </p:cNvPr>
            <p:cNvSpPr/>
            <p:nvPr/>
          </p:nvSpPr>
          <p:spPr>
            <a:xfrm>
              <a:off x="1578864" y="3951134"/>
              <a:ext cx="4929183" cy="133742"/>
            </a:xfrm>
            <a:custGeom>
              <a:avLst/>
              <a:gdLst/>
              <a:ahLst/>
              <a:cxnLst/>
              <a:rect l="l" t="t" r="r" b="b"/>
              <a:pathLst>
                <a:path w="11856085">
                  <a:moveTo>
                    <a:pt x="0" y="0"/>
                  </a:moveTo>
                  <a:lnTo>
                    <a:pt x="11855602" y="0"/>
                  </a:lnTo>
                </a:path>
              </a:pathLst>
            </a:custGeom>
            <a:ln w="15405">
              <a:solidFill>
                <a:srgbClr val="31C5F4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00204-E290-0143-B6CD-C41635756761}"/>
              </a:ext>
            </a:extLst>
          </p:cNvPr>
          <p:cNvGrpSpPr/>
          <p:nvPr/>
        </p:nvGrpSpPr>
        <p:grpSpPr>
          <a:xfrm>
            <a:off x="7859434" y="2676785"/>
            <a:ext cx="5826312" cy="4136391"/>
            <a:chOff x="7859434" y="2676785"/>
            <a:chExt cx="5826312" cy="41363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15B159-BE1F-4D4A-97B0-55121D4C0E43}"/>
                </a:ext>
              </a:extLst>
            </p:cNvPr>
            <p:cNvSpPr txBox="1"/>
            <p:nvPr/>
          </p:nvSpPr>
          <p:spPr>
            <a:xfrm>
              <a:off x="9358240" y="3030255"/>
              <a:ext cx="3196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mazon Ember Medium" panose="020B0603020204030204"/>
                  <a:cs typeface="AmazonEmber-Light"/>
                </a:rPr>
                <a:t>Extend Domains</a:t>
              </a:r>
            </a:p>
          </p:txBody>
        </p:sp>
        <p:sp>
          <p:nvSpPr>
            <p:cNvPr id="34" name="object 4">
              <a:extLst>
                <a:ext uri="{FF2B5EF4-FFF2-40B4-BE49-F238E27FC236}">
                  <a16:creationId xmlns:a16="http://schemas.microsoft.com/office/drawing/2014/main" id="{97EB06DB-2310-8F4B-A0BA-B6931EE5EEA3}"/>
                </a:ext>
              </a:extLst>
            </p:cNvPr>
            <p:cNvSpPr/>
            <p:nvPr/>
          </p:nvSpPr>
          <p:spPr>
            <a:xfrm>
              <a:off x="8307998" y="3951134"/>
              <a:ext cx="4929183" cy="133742"/>
            </a:xfrm>
            <a:custGeom>
              <a:avLst/>
              <a:gdLst/>
              <a:ahLst/>
              <a:cxnLst/>
              <a:rect l="l" t="t" r="r" b="b"/>
              <a:pathLst>
                <a:path w="11856085">
                  <a:moveTo>
                    <a:pt x="0" y="0"/>
                  </a:moveTo>
                  <a:lnTo>
                    <a:pt x="11855602" y="0"/>
                  </a:lnTo>
                </a:path>
              </a:pathLst>
            </a:custGeom>
            <a:ln w="15405">
              <a:solidFill>
                <a:srgbClr val="31C5F4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CE8B1D-E43C-2C41-90DD-963C072A33B6}"/>
                </a:ext>
              </a:extLst>
            </p:cNvPr>
            <p:cNvSpPr/>
            <p:nvPr/>
          </p:nvSpPr>
          <p:spPr>
            <a:xfrm>
              <a:off x="7859434" y="2676785"/>
              <a:ext cx="5826312" cy="4136391"/>
            </a:xfrm>
            <a:prstGeom prst="rect">
              <a:avLst/>
            </a:prstGeom>
            <a:noFill/>
            <a:ln>
              <a:solidFill>
                <a:srgbClr val="13A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357A67-3E8F-3B43-B4F7-A5EC8A45E5BB}"/>
                </a:ext>
              </a:extLst>
            </p:cNvPr>
            <p:cNvSpPr txBox="1"/>
            <p:nvPr/>
          </p:nvSpPr>
          <p:spPr>
            <a:xfrm>
              <a:off x="8189072" y="4343669"/>
              <a:ext cx="53216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" altLang="zh-CN" sz="2800" dirty="0">
                  <a:solidFill>
                    <a:schemeClr val="bg2"/>
                  </a:solidFill>
                  <a:latin typeface="Amazon Ember Medium" panose="020B0603020204030204"/>
                  <a:ea typeface="Amazon Ember Display Light" panose="020F0403020204020204" pitchFamily="34" charset="0"/>
                  <a:cs typeface="Amazon Ember Display Light" panose="020F0403020204020204" pitchFamily="34" charset="0"/>
                </a:rPr>
                <a:t>Info domain</a:t>
              </a:r>
            </a:p>
            <a:p>
              <a:pPr lvl="1">
                <a:spcAft>
                  <a:spcPts val="1200"/>
                </a:spcAft>
                <a:tabLst>
                  <a:tab pos="1231900" algn="l"/>
                </a:tabLst>
              </a:pPr>
              <a:r>
                <a:rPr lang="en" altLang="zh-CN" sz="2800" dirty="0">
                  <a:solidFill>
                    <a:schemeClr val="bg2"/>
                  </a:solidFill>
                  <a:latin typeface="Amazon Ember Medium" panose="020B0603020204030204"/>
                  <a:ea typeface="Amazon Ember Display Light" panose="020F0403020204020204" pitchFamily="34" charset="0"/>
                  <a:cs typeface="Amazon Ember Display Light" panose="020F0403020204020204" pitchFamily="34" charset="0"/>
                </a:rPr>
                <a:t>e.g. Covid, Mandalorian, Brexit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3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F112BE0-185A-420E-A1DE-808854EAAB22}"/>
              </a:ext>
            </a:extLst>
          </p:cNvPr>
          <p:cNvSpPr>
            <a:spLocks/>
          </p:cNvSpPr>
          <p:nvPr/>
        </p:nvSpPr>
        <p:spPr bwMode="auto">
          <a:xfrm>
            <a:off x="5771156" y="3264915"/>
            <a:ext cx="3246847" cy="3251398"/>
          </a:xfrm>
          <a:custGeom>
            <a:avLst/>
            <a:gdLst>
              <a:gd name="T0" fmla="*/ 1171 w 2343"/>
              <a:gd name="T1" fmla="*/ 0 h 2344"/>
              <a:gd name="T2" fmla="*/ 0 w 2343"/>
              <a:gd name="T3" fmla="*/ 1172 h 2344"/>
              <a:gd name="T4" fmla="*/ 1015 w 2343"/>
              <a:gd name="T5" fmla="*/ 2333 h 2344"/>
              <a:gd name="T6" fmla="*/ 1015 w 2343"/>
              <a:gd name="T7" fmla="*/ 2097 h 2344"/>
              <a:gd name="T8" fmla="*/ 910 w 2343"/>
              <a:gd name="T9" fmla="*/ 1950 h 2344"/>
              <a:gd name="T10" fmla="*/ 351 w 2343"/>
              <a:gd name="T11" fmla="*/ 1152 h 2344"/>
              <a:gd name="T12" fmla="*/ 1180 w 2343"/>
              <a:gd name="T13" fmla="*/ 352 h 2344"/>
              <a:gd name="T14" fmla="*/ 1992 w 2343"/>
              <a:gd name="T15" fmla="*/ 1172 h 2344"/>
              <a:gd name="T16" fmla="*/ 1991 w 2343"/>
              <a:gd name="T17" fmla="*/ 1203 h 2344"/>
              <a:gd name="T18" fmla="*/ 1991 w 2343"/>
              <a:gd name="T19" fmla="*/ 1209 h 2344"/>
              <a:gd name="T20" fmla="*/ 1989 w 2343"/>
              <a:gd name="T21" fmla="*/ 1238 h 2344"/>
              <a:gd name="T22" fmla="*/ 1988 w 2343"/>
              <a:gd name="T23" fmla="*/ 1247 h 2344"/>
              <a:gd name="T24" fmla="*/ 1986 w 2343"/>
              <a:gd name="T25" fmla="*/ 1266 h 2344"/>
              <a:gd name="T26" fmla="*/ 1984 w 2343"/>
              <a:gd name="T27" fmla="*/ 1288 h 2344"/>
              <a:gd name="T28" fmla="*/ 1982 w 2343"/>
              <a:gd name="T29" fmla="*/ 1298 h 2344"/>
              <a:gd name="T30" fmla="*/ 1015 w 2343"/>
              <a:gd name="T31" fmla="*/ 2333 h 2344"/>
              <a:gd name="T32" fmla="*/ 1171 w 2343"/>
              <a:gd name="T33" fmla="*/ 2344 h 2344"/>
              <a:gd name="T34" fmla="*/ 2343 w 2343"/>
              <a:gd name="T35" fmla="*/ 1172 h 2344"/>
              <a:gd name="T36" fmla="*/ 1171 w 2343"/>
              <a:gd name="T37" fmla="*/ 0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43" h="2344">
                <a:moveTo>
                  <a:pt x="1171" y="0"/>
                </a:moveTo>
                <a:cubicBezTo>
                  <a:pt x="524" y="0"/>
                  <a:pt x="0" y="525"/>
                  <a:pt x="0" y="1172"/>
                </a:cubicBezTo>
                <a:cubicBezTo>
                  <a:pt x="0" y="1766"/>
                  <a:pt x="442" y="2257"/>
                  <a:pt x="1015" y="2333"/>
                </a:cubicBezTo>
                <a:cubicBezTo>
                  <a:pt x="1015" y="2097"/>
                  <a:pt x="1015" y="2097"/>
                  <a:pt x="1015" y="2097"/>
                </a:cubicBezTo>
                <a:cubicBezTo>
                  <a:pt x="1015" y="2031"/>
                  <a:pt x="973" y="1971"/>
                  <a:pt x="910" y="1950"/>
                </a:cubicBezTo>
                <a:cubicBezTo>
                  <a:pt x="579" y="1839"/>
                  <a:pt x="343" y="1522"/>
                  <a:pt x="351" y="1152"/>
                </a:cubicBezTo>
                <a:cubicBezTo>
                  <a:pt x="362" y="701"/>
                  <a:pt x="729" y="347"/>
                  <a:pt x="1180" y="352"/>
                </a:cubicBezTo>
                <a:cubicBezTo>
                  <a:pt x="1629" y="356"/>
                  <a:pt x="1992" y="722"/>
                  <a:pt x="1992" y="1172"/>
                </a:cubicBezTo>
                <a:cubicBezTo>
                  <a:pt x="1992" y="1182"/>
                  <a:pt x="1992" y="1192"/>
                  <a:pt x="1991" y="1203"/>
                </a:cubicBezTo>
                <a:cubicBezTo>
                  <a:pt x="1991" y="1205"/>
                  <a:pt x="1991" y="1207"/>
                  <a:pt x="1991" y="1209"/>
                </a:cubicBezTo>
                <a:cubicBezTo>
                  <a:pt x="1990" y="1219"/>
                  <a:pt x="1990" y="1228"/>
                  <a:pt x="1989" y="1238"/>
                </a:cubicBezTo>
                <a:cubicBezTo>
                  <a:pt x="1989" y="1241"/>
                  <a:pt x="1989" y="1244"/>
                  <a:pt x="1988" y="1247"/>
                </a:cubicBezTo>
                <a:cubicBezTo>
                  <a:pt x="1988" y="1253"/>
                  <a:pt x="1987" y="1260"/>
                  <a:pt x="1986" y="1266"/>
                </a:cubicBezTo>
                <a:cubicBezTo>
                  <a:pt x="1986" y="1273"/>
                  <a:pt x="1985" y="1281"/>
                  <a:pt x="1984" y="1288"/>
                </a:cubicBezTo>
                <a:cubicBezTo>
                  <a:pt x="1983" y="1291"/>
                  <a:pt x="1983" y="1295"/>
                  <a:pt x="1982" y="1298"/>
                </a:cubicBezTo>
                <a:cubicBezTo>
                  <a:pt x="1882" y="1960"/>
                  <a:pt x="1020" y="2331"/>
                  <a:pt x="1015" y="2333"/>
                </a:cubicBezTo>
                <a:cubicBezTo>
                  <a:pt x="1066" y="2340"/>
                  <a:pt x="1119" y="2344"/>
                  <a:pt x="1171" y="2344"/>
                </a:cubicBezTo>
                <a:cubicBezTo>
                  <a:pt x="1819" y="2344"/>
                  <a:pt x="2343" y="1819"/>
                  <a:pt x="2343" y="1172"/>
                </a:cubicBezTo>
                <a:cubicBezTo>
                  <a:pt x="2343" y="525"/>
                  <a:pt x="1819" y="0"/>
                  <a:pt x="1171" y="0"/>
                </a:cubicBezTo>
              </a:path>
            </a:pathLst>
          </a:custGeom>
          <a:solidFill>
            <a:srgbClr val="00CA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83F04-AC7F-D24D-B136-D3B86D39B836}"/>
              </a:ext>
            </a:extLst>
          </p:cNvPr>
          <p:cNvSpPr txBox="1"/>
          <p:nvPr/>
        </p:nvSpPr>
        <p:spPr>
          <a:xfrm>
            <a:off x="5387487" y="1161379"/>
            <a:ext cx="4014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211063" y="1683593"/>
            <a:ext cx="370205" cy="434974"/>
          </a:xfrm>
          <a:custGeom>
            <a:avLst/>
            <a:gdLst/>
            <a:ahLst/>
            <a:cxnLst/>
            <a:rect l="l" t="t" r="r" b="b"/>
            <a:pathLst>
              <a:path w="370204" h="434975">
                <a:moveTo>
                  <a:pt x="356314" y="106133"/>
                </a:moveTo>
                <a:lnTo>
                  <a:pt x="326253" y="130555"/>
                </a:lnTo>
                <a:lnTo>
                  <a:pt x="311584" y="200990"/>
                </a:lnTo>
                <a:lnTo>
                  <a:pt x="309044" y="208965"/>
                </a:lnTo>
                <a:lnTo>
                  <a:pt x="305374" y="202869"/>
                </a:lnTo>
                <a:lnTo>
                  <a:pt x="306314" y="197243"/>
                </a:lnTo>
                <a:lnTo>
                  <a:pt x="310554" y="172997"/>
                </a:lnTo>
                <a:lnTo>
                  <a:pt x="318966" y="125152"/>
                </a:lnTo>
                <a:lnTo>
                  <a:pt x="327202" y="78364"/>
                </a:lnTo>
                <a:lnTo>
                  <a:pt x="330914" y="57289"/>
                </a:lnTo>
                <a:lnTo>
                  <a:pt x="332030" y="46902"/>
                </a:lnTo>
                <a:lnTo>
                  <a:pt x="330679" y="37571"/>
                </a:lnTo>
                <a:lnTo>
                  <a:pt x="326156" y="30352"/>
                </a:lnTo>
                <a:lnTo>
                  <a:pt x="317757" y="26301"/>
                </a:lnTo>
                <a:lnTo>
                  <a:pt x="307957" y="26507"/>
                </a:lnTo>
                <a:lnTo>
                  <a:pt x="299918" y="30764"/>
                </a:lnTo>
                <a:lnTo>
                  <a:pt x="293991" y="38190"/>
                </a:lnTo>
                <a:lnTo>
                  <a:pt x="290528" y="47904"/>
                </a:lnTo>
                <a:lnTo>
                  <a:pt x="269858" y="120570"/>
                </a:lnTo>
                <a:lnTo>
                  <a:pt x="258802" y="159173"/>
                </a:lnTo>
                <a:lnTo>
                  <a:pt x="253611" y="176657"/>
                </a:lnTo>
                <a:lnTo>
                  <a:pt x="250536" y="185966"/>
                </a:lnTo>
                <a:lnTo>
                  <a:pt x="245333" y="194148"/>
                </a:lnTo>
                <a:lnTo>
                  <a:pt x="238721" y="196554"/>
                </a:lnTo>
                <a:lnTo>
                  <a:pt x="232762" y="193431"/>
                </a:lnTo>
                <a:lnTo>
                  <a:pt x="229517" y="185026"/>
                </a:lnTo>
                <a:lnTo>
                  <a:pt x="227600" y="155809"/>
                </a:lnTo>
                <a:lnTo>
                  <a:pt x="224788" y="105008"/>
                </a:lnTo>
                <a:lnTo>
                  <a:pt x="221893" y="55004"/>
                </a:lnTo>
                <a:lnTo>
                  <a:pt x="214553" y="9099"/>
                </a:lnTo>
                <a:lnTo>
                  <a:pt x="200942" y="0"/>
                </a:lnTo>
                <a:lnTo>
                  <a:pt x="191750" y="1438"/>
                </a:lnTo>
                <a:lnTo>
                  <a:pt x="185202" y="6577"/>
                </a:lnTo>
                <a:lnTo>
                  <a:pt x="181124" y="14532"/>
                </a:lnTo>
                <a:lnTo>
                  <a:pt x="179339" y="24422"/>
                </a:lnTo>
                <a:lnTo>
                  <a:pt x="181240" y="109826"/>
                </a:lnTo>
                <a:lnTo>
                  <a:pt x="182306" y="154730"/>
                </a:lnTo>
                <a:lnTo>
                  <a:pt x="182927" y="173926"/>
                </a:lnTo>
                <a:lnTo>
                  <a:pt x="183492" y="182206"/>
                </a:lnTo>
                <a:lnTo>
                  <a:pt x="184292" y="191490"/>
                </a:lnTo>
                <a:lnTo>
                  <a:pt x="179619" y="191693"/>
                </a:lnTo>
                <a:lnTo>
                  <a:pt x="175355" y="113739"/>
                </a:lnTo>
                <a:lnTo>
                  <a:pt x="172888" y="71213"/>
                </a:lnTo>
                <a:lnTo>
                  <a:pt x="165169" y="33066"/>
                </a:lnTo>
                <a:lnTo>
                  <a:pt x="147983" y="24422"/>
                </a:lnTo>
                <a:lnTo>
                  <a:pt x="138807" y="26551"/>
                </a:lnTo>
                <a:lnTo>
                  <a:pt x="126792" y="122207"/>
                </a:lnTo>
                <a:lnTo>
                  <a:pt x="126615" y="161199"/>
                </a:lnTo>
                <a:lnTo>
                  <a:pt x="126792" y="181349"/>
                </a:lnTo>
                <a:lnTo>
                  <a:pt x="127320" y="196303"/>
                </a:lnTo>
                <a:lnTo>
                  <a:pt x="128523" y="219991"/>
                </a:lnTo>
                <a:lnTo>
                  <a:pt x="129055" y="248432"/>
                </a:lnTo>
                <a:lnTo>
                  <a:pt x="126418" y="272647"/>
                </a:lnTo>
                <a:lnTo>
                  <a:pt x="118113" y="283654"/>
                </a:lnTo>
                <a:lnTo>
                  <a:pt x="105545" y="281637"/>
                </a:lnTo>
                <a:lnTo>
                  <a:pt x="91571" y="273900"/>
                </a:lnTo>
                <a:lnTo>
                  <a:pt x="77952" y="262116"/>
                </a:lnTo>
                <a:lnTo>
                  <a:pt x="66449" y="247954"/>
                </a:lnTo>
                <a:lnTo>
                  <a:pt x="56532" y="237156"/>
                </a:lnTo>
                <a:lnTo>
                  <a:pt x="44148" y="229176"/>
                </a:lnTo>
                <a:lnTo>
                  <a:pt x="30002" y="224717"/>
                </a:lnTo>
                <a:lnTo>
                  <a:pt x="14798" y="224485"/>
                </a:lnTo>
                <a:lnTo>
                  <a:pt x="530" y="230672"/>
                </a:lnTo>
                <a:lnTo>
                  <a:pt x="0" y="242322"/>
                </a:lnTo>
                <a:lnTo>
                  <a:pt x="8980" y="257496"/>
                </a:lnTo>
                <a:lnTo>
                  <a:pt x="23244" y="274256"/>
                </a:lnTo>
                <a:lnTo>
                  <a:pt x="50863" y="306412"/>
                </a:lnTo>
                <a:lnTo>
                  <a:pt x="70205" y="332844"/>
                </a:lnTo>
                <a:lnTo>
                  <a:pt x="100269" y="379450"/>
                </a:lnTo>
                <a:lnTo>
                  <a:pt x="136540" y="415609"/>
                </a:lnTo>
                <a:lnTo>
                  <a:pt x="207330" y="434860"/>
                </a:lnTo>
                <a:lnTo>
                  <a:pt x="251518" y="429969"/>
                </a:lnTo>
                <a:lnTo>
                  <a:pt x="287187" y="413989"/>
                </a:lnTo>
                <a:lnTo>
                  <a:pt x="314381" y="383267"/>
                </a:lnTo>
                <a:lnTo>
                  <a:pt x="333145" y="334152"/>
                </a:lnTo>
                <a:lnTo>
                  <a:pt x="343525" y="262991"/>
                </a:lnTo>
                <a:lnTo>
                  <a:pt x="347686" y="229993"/>
                </a:lnTo>
                <a:lnTo>
                  <a:pt x="355231" y="186585"/>
                </a:lnTo>
                <a:lnTo>
                  <a:pt x="362981" y="146391"/>
                </a:lnTo>
                <a:lnTo>
                  <a:pt x="367757" y="123037"/>
                </a:lnTo>
                <a:lnTo>
                  <a:pt x="369992" y="112661"/>
                </a:lnTo>
                <a:lnTo>
                  <a:pt x="363832" y="106133"/>
                </a:lnTo>
                <a:lnTo>
                  <a:pt x="356314" y="106133"/>
                </a:lnTo>
                <a:close/>
              </a:path>
            </a:pathLst>
          </a:custGeom>
          <a:ln w="8458">
            <a:solidFill>
              <a:srgbClr val="222E3C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71269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Traditional Hybrid ASR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3833EB-2876-084A-9B6A-62D563C05FDB}"/>
              </a:ext>
            </a:extLst>
          </p:cNvPr>
          <p:cNvGrpSpPr/>
          <p:nvPr/>
        </p:nvGrpSpPr>
        <p:grpSpPr>
          <a:xfrm>
            <a:off x="704850" y="2214282"/>
            <a:ext cx="13379450" cy="1825042"/>
            <a:chOff x="702631" y="2861906"/>
            <a:chExt cx="13379450" cy="182504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C546235-EEBD-834A-A3FA-2B2703EE032A}"/>
                </a:ext>
              </a:extLst>
            </p:cNvPr>
            <p:cNvSpPr/>
            <p:nvPr/>
          </p:nvSpPr>
          <p:spPr>
            <a:xfrm>
              <a:off x="702631" y="2861907"/>
              <a:ext cx="3511550" cy="18250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AM</a:t>
              </a:r>
            </a:p>
            <a:p>
              <a:pPr algn="ctr"/>
              <a:r>
                <a:rPr lang="en-US" sz="3200" dirty="0"/>
                <a:t>(acoustic model)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8BF8A9F-3D4B-F54A-9058-4DEDFB3D9D22}"/>
                </a:ext>
              </a:extLst>
            </p:cNvPr>
            <p:cNvSpPr/>
            <p:nvPr/>
          </p:nvSpPr>
          <p:spPr>
            <a:xfrm>
              <a:off x="5636581" y="2861906"/>
              <a:ext cx="3511550" cy="18250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LM</a:t>
              </a:r>
            </a:p>
            <a:p>
              <a:pPr algn="ctr"/>
              <a:r>
                <a:rPr lang="en-US" sz="3200" dirty="0"/>
                <a:t>(language model)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0725A80-93CF-A046-9564-227C97CCFC4A}"/>
                </a:ext>
              </a:extLst>
            </p:cNvPr>
            <p:cNvSpPr/>
            <p:nvPr/>
          </p:nvSpPr>
          <p:spPr>
            <a:xfrm>
              <a:off x="10570531" y="2861906"/>
              <a:ext cx="3511550" cy="18250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Lexicon</a:t>
              </a:r>
            </a:p>
            <a:p>
              <a:pPr algn="ctr"/>
              <a:r>
                <a:rPr lang="en-US" sz="3200" dirty="0"/>
                <a:t>(pron. model)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433036-E72A-CB42-BAFB-6592E1079E58}"/>
                </a:ext>
              </a:extLst>
            </p:cNvPr>
            <p:cNvSpPr/>
            <p:nvPr/>
          </p:nvSpPr>
          <p:spPr>
            <a:xfrm>
              <a:off x="4458656" y="3286774"/>
              <a:ext cx="933450" cy="93345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/>
                <a:t>+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3C8262-5750-7440-8B43-0901108EE1CE}"/>
                </a:ext>
              </a:extLst>
            </p:cNvPr>
            <p:cNvSpPr/>
            <p:nvPr/>
          </p:nvSpPr>
          <p:spPr>
            <a:xfrm>
              <a:off x="9392606" y="3307701"/>
              <a:ext cx="933450" cy="93345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000" dirty="0"/>
                <a:t>+</a:t>
              </a:r>
            </a:p>
          </p:txBody>
        </p:sp>
      </p:grpSp>
      <p:sp>
        <p:nvSpPr>
          <p:cNvPr id="21" name="object 4">
            <a:extLst>
              <a:ext uri="{FF2B5EF4-FFF2-40B4-BE49-F238E27FC236}">
                <a16:creationId xmlns:a16="http://schemas.microsoft.com/office/drawing/2014/main" id="{67425AC7-56DC-2E46-A9B0-B127B197756F}"/>
              </a:ext>
            </a:extLst>
          </p:cNvPr>
          <p:cNvSpPr/>
          <p:nvPr/>
        </p:nvSpPr>
        <p:spPr>
          <a:xfrm>
            <a:off x="1283020" y="4730358"/>
            <a:ext cx="11856085" cy="0"/>
          </a:xfrm>
          <a:custGeom>
            <a:avLst/>
            <a:gdLst/>
            <a:ahLst/>
            <a:cxnLst/>
            <a:rect l="l" t="t" r="r" b="b"/>
            <a:pathLst>
              <a:path w="11856085">
                <a:moveTo>
                  <a:pt x="0" y="0"/>
                </a:moveTo>
                <a:lnTo>
                  <a:pt x="11855602" y="0"/>
                </a:lnTo>
              </a:path>
            </a:pathLst>
          </a:custGeom>
          <a:ln w="15405">
            <a:solidFill>
              <a:srgbClr val="31C5F4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67287434-2A7E-B646-A5DC-42334FED2A75}"/>
              </a:ext>
            </a:extLst>
          </p:cNvPr>
          <p:cNvSpPr txBox="1"/>
          <p:nvPr/>
        </p:nvSpPr>
        <p:spPr>
          <a:xfrm>
            <a:off x="997748" y="5527031"/>
            <a:ext cx="13086552" cy="157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4" marR="5081" indent="-571500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1C5F4"/>
                </a:solidFill>
                <a:latin typeface="Amazon Ember"/>
                <a:cs typeface="Amazon Ember"/>
              </a:rPr>
              <a:t>each component is trained independently</a:t>
            </a:r>
          </a:p>
          <a:p>
            <a:pPr marL="583564" marR="5081" indent="-571500">
              <a:lnSpc>
                <a:spcPts val="3371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31C5F4"/>
                </a:solidFill>
                <a:latin typeface="Amazon Ember"/>
                <a:cs typeface="Amazon Ember"/>
              </a:rPr>
              <a:t>ASR can learn new words quickly via LM and lexicon update </a:t>
            </a:r>
          </a:p>
        </p:txBody>
      </p:sp>
    </p:spTree>
    <p:extLst>
      <p:ext uri="{BB962C8B-B14F-4D97-AF65-F5344CB8AC3E}">
        <p14:creationId xmlns:p14="http://schemas.microsoft.com/office/powerpoint/2010/main" val="38429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211063" y="1683593"/>
            <a:ext cx="370205" cy="434974"/>
          </a:xfrm>
          <a:custGeom>
            <a:avLst/>
            <a:gdLst/>
            <a:ahLst/>
            <a:cxnLst/>
            <a:rect l="l" t="t" r="r" b="b"/>
            <a:pathLst>
              <a:path w="370204" h="434975">
                <a:moveTo>
                  <a:pt x="356314" y="106133"/>
                </a:moveTo>
                <a:lnTo>
                  <a:pt x="326253" y="130555"/>
                </a:lnTo>
                <a:lnTo>
                  <a:pt x="311584" y="200990"/>
                </a:lnTo>
                <a:lnTo>
                  <a:pt x="309044" y="208965"/>
                </a:lnTo>
                <a:lnTo>
                  <a:pt x="305374" y="202869"/>
                </a:lnTo>
                <a:lnTo>
                  <a:pt x="306314" y="197243"/>
                </a:lnTo>
                <a:lnTo>
                  <a:pt x="310554" y="172997"/>
                </a:lnTo>
                <a:lnTo>
                  <a:pt x="318966" y="125152"/>
                </a:lnTo>
                <a:lnTo>
                  <a:pt x="327202" y="78364"/>
                </a:lnTo>
                <a:lnTo>
                  <a:pt x="330914" y="57289"/>
                </a:lnTo>
                <a:lnTo>
                  <a:pt x="332030" y="46902"/>
                </a:lnTo>
                <a:lnTo>
                  <a:pt x="330679" y="37571"/>
                </a:lnTo>
                <a:lnTo>
                  <a:pt x="326156" y="30352"/>
                </a:lnTo>
                <a:lnTo>
                  <a:pt x="317757" y="26301"/>
                </a:lnTo>
                <a:lnTo>
                  <a:pt x="307957" y="26507"/>
                </a:lnTo>
                <a:lnTo>
                  <a:pt x="299918" y="30764"/>
                </a:lnTo>
                <a:lnTo>
                  <a:pt x="293991" y="38190"/>
                </a:lnTo>
                <a:lnTo>
                  <a:pt x="290528" y="47904"/>
                </a:lnTo>
                <a:lnTo>
                  <a:pt x="269858" y="120570"/>
                </a:lnTo>
                <a:lnTo>
                  <a:pt x="258802" y="159173"/>
                </a:lnTo>
                <a:lnTo>
                  <a:pt x="253611" y="176657"/>
                </a:lnTo>
                <a:lnTo>
                  <a:pt x="250536" y="185966"/>
                </a:lnTo>
                <a:lnTo>
                  <a:pt x="245333" y="194148"/>
                </a:lnTo>
                <a:lnTo>
                  <a:pt x="238721" y="196554"/>
                </a:lnTo>
                <a:lnTo>
                  <a:pt x="232762" y="193431"/>
                </a:lnTo>
                <a:lnTo>
                  <a:pt x="229517" y="185026"/>
                </a:lnTo>
                <a:lnTo>
                  <a:pt x="227600" y="155809"/>
                </a:lnTo>
                <a:lnTo>
                  <a:pt x="224788" y="105008"/>
                </a:lnTo>
                <a:lnTo>
                  <a:pt x="221893" y="55004"/>
                </a:lnTo>
                <a:lnTo>
                  <a:pt x="214553" y="9099"/>
                </a:lnTo>
                <a:lnTo>
                  <a:pt x="200942" y="0"/>
                </a:lnTo>
                <a:lnTo>
                  <a:pt x="191750" y="1438"/>
                </a:lnTo>
                <a:lnTo>
                  <a:pt x="185202" y="6577"/>
                </a:lnTo>
                <a:lnTo>
                  <a:pt x="181124" y="14532"/>
                </a:lnTo>
                <a:lnTo>
                  <a:pt x="179339" y="24422"/>
                </a:lnTo>
                <a:lnTo>
                  <a:pt x="181240" y="109826"/>
                </a:lnTo>
                <a:lnTo>
                  <a:pt x="182306" y="154730"/>
                </a:lnTo>
                <a:lnTo>
                  <a:pt x="182927" y="173926"/>
                </a:lnTo>
                <a:lnTo>
                  <a:pt x="183492" y="182206"/>
                </a:lnTo>
                <a:lnTo>
                  <a:pt x="184292" y="191490"/>
                </a:lnTo>
                <a:lnTo>
                  <a:pt x="179619" y="191693"/>
                </a:lnTo>
                <a:lnTo>
                  <a:pt x="175355" y="113739"/>
                </a:lnTo>
                <a:lnTo>
                  <a:pt x="172888" y="71213"/>
                </a:lnTo>
                <a:lnTo>
                  <a:pt x="165169" y="33066"/>
                </a:lnTo>
                <a:lnTo>
                  <a:pt x="147983" y="24422"/>
                </a:lnTo>
                <a:lnTo>
                  <a:pt x="138807" y="26551"/>
                </a:lnTo>
                <a:lnTo>
                  <a:pt x="126792" y="122207"/>
                </a:lnTo>
                <a:lnTo>
                  <a:pt x="126615" y="161199"/>
                </a:lnTo>
                <a:lnTo>
                  <a:pt x="126792" y="181349"/>
                </a:lnTo>
                <a:lnTo>
                  <a:pt x="127320" y="196303"/>
                </a:lnTo>
                <a:lnTo>
                  <a:pt x="128523" y="219991"/>
                </a:lnTo>
                <a:lnTo>
                  <a:pt x="129055" y="248432"/>
                </a:lnTo>
                <a:lnTo>
                  <a:pt x="126418" y="272647"/>
                </a:lnTo>
                <a:lnTo>
                  <a:pt x="118113" y="283654"/>
                </a:lnTo>
                <a:lnTo>
                  <a:pt x="105545" y="281637"/>
                </a:lnTo>
                <a:lnTo>
                  <a:pt x="91571" y="273900"/>
                </a:lnTo>
                <a:lnTo>
                  <a:pt x="77952" y="262116"/>
                </a:lnTo>
                <a:lnTo>
                  <a:pt x="66449" y="247954"/>
                </a:lnTo>
                <a:lnTo>
                  <a:pt x="56532" y="237156"/>
                </a:lnTo>
                <a:lnTo>
                  <a:pt x="44148" y="229176"/>
                </a:lnTo>
                <a:lnTo>
                  <a:pt x="30002" y="224717"/>
                </a:lnTo>
                <a:lnTo>
                  <a:pt x="14798" y="224485"/>
                </a:lnTo>
                <a:lnTo>
                  <a:pt x="530" y="230672"/>
                </a:lnTo>
                <a:lnTo>
                  <a:pt x="0" y="242322"/>
                </a:lnTo>
                <a:lnTo>
                  <a:pt x="8980" y="257496"/>
                </a:lnTo>
                <a:lnTo>
                  <a:pt x="23244" y="274256"/>
                </a:lnTo>
                <a:lnTo>
                  <a:pt x="50863" y="306412"/>
                </a:lnTo>
                <a:lnTo>
                  <a:pt x="70205" y="332844"/>
                </a:lnTo>
                <a:lnTo>
                  <a:pt x="100269" y="379450"/>
                </a:lnTo>
                <a:lnTo>
                  <a:pt x="136540" y="415609"/>
                </a:lnTo>
                <a:lnTo>
                  <a:pt x="207330" y="434860"/>
                </a:lnTo>
                <a:lnTo>
                  <a:pt x="251518" y="429969"/>
                </a:lnTo>
                <a:lnTo>
                  <a:pt x="287187" y="413989"/>
                </a:lnTo>
                <a:lnTo>
                  <a:pt x="314381" y="383267"/>
                </a:lnTo>
                <a:lnTo>
                  <a:pt x="333145" y="334152"/>
                </a:lnTo>
                <a:lnTo>
                  <a:pt x="343525" y="262991"/>
                </a:lnTo>
                <a:lnTo>
                  <a:pt x="347686" y="229993"/>
                </a:lnTo>
                <a:lnTo>
                  <a:pt x="355231" y="186585"/>
                </a:lnTo>
                <a:lnTo>
                  <a:pt x="362981" y="146391"/>
                </a:lnTo>
                <a:lnTo>
                  <a:pt x="367757" y="123037"/>
                </a:lnTo>
                <a:lnTo>
                  <a:pt x="369992" y="112661"/>
                </a:lnTo>
                <a:lnTo>
                  <a:pt x="363832" y="106133"/>
                </a:lnTo>
                <a:lnTo>
                  <a:pt x="356314" y="106133"/>
                </a:lnTo>
                <a:close/>
              </a:path>
            </a:pathLst>
          </a:custGeom>
          <a:ln w="8458">
            <a:solidFill>
              <a:srgbClr val="222E3C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71269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End-To-End ASR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DB5D0-0DB1-8F40-8729-967C54E7D240}"/>
              </a:ext>
            </a:extLst>
          </p:cNvPr>
          <p:cNvSpPr/>
          <p:nvPr/>
        </p:nvSpPr>
        <p:spPr>
          <a:xfrm>
            <a:off x="2574476" y="2247049"/>
            <a:ext cx="10074724" cy="144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264" marR="5081" indent="-457200">
              <a:lnSpc>
                <a:spcPts val="3371"/>
              </a:lnSpc>
              <a:spcBef>
                <a:spcPts val="95"/>
              </a:spcBef>
              <a:spcAft>
                <a:spcPts val="36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rgbClr val="92D050"/>
                </a:solidFill>
                <a:latin typeface="Amazon Ember"/>
                <a:cs typeface="Amazon Ember"/>
              </a:rPr>
              <a:t>All components are jointly trained.</a:t>
            </a:r>
          </a:p>
          <a:p>
            <a:pPr marR="5081" indent="-457200">
              <a:lnSpc>
                <a:spcPts val="3371"/>
              </a:lnSpc>
              <a:spcBef>
                <a:spcPts val="95"/>
              </a:spcBef>
              <a:spcAft>
                <a:spcPts val="36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rgbClr val="92D050"/>
                </a:solidFill>
                <a:latin typeface="Amazon Ember"/>
                <a:cs typeface="Amazon Ember"/>
              </a:rPr>
              <a:t>No need for lexicon or linguistic expert knowledge.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145258DF-48A9-194B-A64F-12D9E284BDC8}"/>
              </a:ext>
            </a:extLst>
          </p:cNvPr>
          <p:cNvSpPr/>
          <p:nvPr/>
        </p:nvSpPr>
        <p:spPr>
          <a:xfrm>
            <a:off x="1466532" y="4446725"/>
            <a:ext cx="11856085" cy="0"/>
          </a:xfrm>
          <a:custGeom>
            <a:avLst/>
            <a:gdLst/>
            <a:ahLst/>
            <a:cxnLst/>
            <a:rect l="l" t="t" r="r" b="b"/>
            <a:pathLst>
              <a:path w="11856085">
                <a:moveTo>
                  <a:pt x="0" y="0"/>
                </a:moveTo>
                <a:lnTo>
                  <a:pt x="11855602" y="0"/>
                </a:lnTo>
              </a:path>
            </a:pathLst>
          </a:custGeom>
          <a:ln w="15405">
            <a:solidFill>
              <a:srgbClr val="31C5F4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1407EA-5192-7F46-870B-14838DC93C32}"/>
              </a:ext>
            </a:extLst>
          </p:cNvPr>
          <p:cNvSpPr/>
          <p:nvPr/>
        </p:nvSpPr>
        <p:spPr>
          <a:xfrm>
            <a:off x="2574476" y="5059402"/>
            <a:ext cx="9854591" cy="18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marR="5081" indent="-446088">
              <a:lnSpc>
                <a:spcPts val="3371"/>
              </a:lnSpc>
              <a:spcBef>
                <a:spcPts val="95"/>
              </a:spcBef>
              <a:spcAft>
                <a:spcPts val="36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rgbClr val="E61903"/>
                </a:solidFill>
                <a:latin typeface="Amazon Ember"/>
                <a:cs typeface="Amazon Ember"/>
              </a:rPr>
              <a:t>Requires a large amount of speech audio recordings.</a:t>
            </a:r>
          </a:p>
          <a:p>
            <a:pPr marL="446088" marR="5081" indent="-446088">
              <a:lnSpc>
                <a:spcPts val="3371"/>
              </a:lnSpc>
              <a:spcBef>
                <a:spcPts val="95"/>
              </a:spcBef>
              <a:spcAft>
                <a:spcPts val="36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rgbClr val="E61903"/>
                </a:solidFill>
                <a:latin typeface="Amazon Ember"/>
                <a:cs typeface="Amazon Ember"/>
              </a:rPr>
              <a:t>Performs poorly on words that are missing in training</a:t>
            </a:r>
            <a:r>
              <a:rPr lang="zh-CN" altLang="en-US" sz="3200" dirty="0">
                <a:solidFill>
                  <a:srgbClr val="E61903"/>
                </a:solidFill>
                <a:latin typeface="Amazon Ember"/>
                <a:cs typeface="Amazon Ember"/>
              </a:rPr>
              <a:t> </a:t>
            </a:r>
            <a:r>
              <a:rPr lang="en-US" sz="3200" dirty="0">
                <a:solidFill>
                  <a:srgbClr val="E61903"/>
                </a:solidFill>
                <a:latin typeface="Amazon Ember"/>
                <a:cs typeface="Amazon Ember"/>
              </a:rPr>
              <a:t>(OOV words)</a:t>
            </a:r>
            <a:r>
              <a:rPr lang="en-US" altLang="zh-CN" sz="3200" dirty="0">
                <a:solidFill>
                  <a:srgbClr val="E61903"/>
                </a:solidFill>
                <a:latin typeface="Amazon Ember"/>
                <a:cs typeface="Amazon Ember"/>
              </a:rPr>
              <a:t>.</a:t>
            </a:r>
            <a:r>
              <a:rPr lang="zh-CN" altLang="en-US" sz="3200" dirty="0">
                <a:solidFill>
                  <a:srgbClr val="E61903"/>
                </a:solidFill>
                <a:latin typeface="Amazon Ember"/>
                <a:cs typeface="Amazon Ember"/>
              </a:rPr>
              <a:t> </a:t>
            </a:r>
            <a:endParaRPr lang="en-US" sz="3200" dirty="0">
              <a:solidFill>
                <a:srgbClr val="E61903"/>
              </a:solidFill>
              <a:latin typeface="Amazon Ember"/>
              <a:cs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637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0" grpId="0" animBg="1"/>
      <p:bldP spid="3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The Goal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545B9-B10E-5F47-A037-9D050700BC64}"/>
              </a:ext>
            </a:extLst>
          </p:cNvPr>
          <p:cNvSpPr/>
          <p:nvPr/>
        </p:nvSpPr>
        <p:spPr>
          <a:xfrm>
            <a:off x="934961" y="2060626"/>
            <a:ext cx="9454421" cy="203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414" marR="5081" indent="-514350">
              <a:lnSpc>
                <a:spcPts val="3371"/>
              </a:lnSpc>
              <a:spcBef>
                <a:spcPts val="95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mazon Ember"/>
                <a:cs typeface="Amazon Ember"/>
              </a:rPr>
              <a:t>Improve the performance on OOV words.</a:t>
            </a:r>
          </a:p>
          <a:p>
            <a:pPr marL="526414" marR="5081" indent="-514350">
              <a:lnSpc>
                <a:spcPts val="3371"/>
              </a:lnSpc>
              <a:spcBef>
                <a:spcPts val="95"/>
              </a:spcBef>
              <a:spcAft>
                <a:spcPts val="48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Amazon Ember"/>
                <a:cs typeface="Amazon Ember"/>
              </a:rPr>
              <a:t>Avoid catastrophic forgetting and </a:t>
            </a:r>
            <a:r>
              <a:rPr lang="en-US" sz="3200" dirty="0" err="1">
                <a:solidFill>
                  <a:schemeClr val="bg1"/>
                </a:solidFill>
                <a:latin typeface="Amazon Ember"/>
                <a:cs typeface="Amazon Ember"/>
              </a:rPr>
              <a:t>minimise</a:t>
            </a:r>
            <a:r>
              <a:rPr lang="en-US" sz="3200" dirty="0">
                <a:solidFill>
                  <a:schemeClr val="bg1"/>
                </a:solidFill>
                <a:latin typeface="Amazon Ember"/>
                <a:cs typeface="Amazon Ember"/>
              </a:rPr>
              <a:t> the degradation on non-OOV words.</a:t>
            </a: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D9BF7037-8C7A-5C4E-A70A-98AB517A442A}"/>
              </a:ext>
            </a:extLst>
          </p:cNvPr>
          <p:cNvSpPr txBox="1"/>
          <p:nvPr/>
        </p:nvSpPr>
        <p:spPr>
          <a:xfrm>
            <a:off x="9298757" y="2109395"/>
            <a:ext cx="6160211" cy="46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4" marR="5081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31C5F4"/>
                </a:solidFill>
                <a:latin typeface="Amazon Ember"/>
                <a:cs typeface="Amazon Ember"/>
              </a:rPr>
              <a:t>choice of ASR: RNN-T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F8BBB1-C408-8E43-8D68-C41D4ADA2471}"/>
              </a:ext>
            </a:extLst>
          </p:cNvPr>
          <p:cNvGrpSpPr/>
          <p:nvPr/>
        </p:nvGrpSpPr>
        <p:grpSpPr>
          <a:xfrm>
            <a:off x="8333317" y="5155191"/>
            <a:ext cx="3508527" cy="1563813"/>
            <a:chOff x="8333317" y="5155191"/>
            <a:chExt cx="3508527" cy="15638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996FD4-6A03-DB42-A28D-EEEE54EEA943}"/>
                </a:ext>
              </a:extLst>
            </p:cNvPr>
            <p:cNvSpPr/>
            <p:nvPr/>
          </p:nvSpPr>
          <p:spPr>
            <a:xfrm>
              <a:off x="10167128" y="6218151"/>
              <a:ext cx="1674716" cy="5008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Decoder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5292C4-7C4A-8C4B-9C9C-589949AB3B2C}"/>
                </a:ext>
              </a:extLst>
            </p:cNvPr>
            <p:cNvSpPr/>
            <p:nvPr/>
          </p:nvSpPr>
          <p:spPr>
            <a:xfrm>
              <a:off x="8758430" y="5155191"/>
              <a:ext cx="2743200" cy="5008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Joint network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532747E0-4EA2-264A-BB6E-D2C64213625C}"/>
                </a:ext>
              </a:extLst>
            </p:cNvPr>
            <p:cNvSpPr/>
            <p:nvPr/>
          </p:nvSpPr>
          <p:spPr>
            <a:xfrm rot="16200000">
              <a:off x="9123202" y="5703517"/>
              <a:ext cx="500853" cy="405906"/>
            </a:xfrm>
            <a:prstGeom prst="rightArrow">
              <a:avLst>
                <a:gd name="adj1" fmla="val 32638"/>
                <a:gd name="adj2" fmla="val 3718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75B71FEF-0704-8946-B379-E13B573BBC11}"/>
                </a:ext>
              </a:extLst>
            </p:cNvPr>
            <p:cNvSpPr/>
            <p:nvPr/>
          </p:nvSpPr>
          <p:spPr>
            <a:xfrm rot="16200000">
              <a:off x="10551107" y="5730596"/>
              <a:ext cx="500853" cy="405906"/>
            </a:xfrm>
            <a:prstGeom prst="rightArrow">
              <a:avLst>
                <a:gd name="adj1" fmla="val 32638"/>
                <a:gd name="adj2" fmla="val 37188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305497-6605-9C40-BA0B-551C8DB79B57}"/>
                </a:ext>
              </a:extLst>
            </p:cNvPr>
            <p:cNvSpPr/>
            <p:nvPr/>
          </p:nvSpPr>
          <p:spPr>
            <a:xfrm>
              <a:off x="8333317" y="6218150"/>
              <a:ext cx="1674716" cy="5008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3">
                      <a:lumMod val="50000"/>
                    </a:schemeClr>
                  </a:solidFill>
                </a:rPr>
                <a:t>Encoder</a:t>
              </a:r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75F3FDBB-30D9-8B42-AC7A-61040DB7A626}"/>
                </a:ext>
              </a:extLst>
            </p:cNvPr>
            <p:cNvCxnSpPr>
              <a:cxnSpLocks/>
              <a:stCxn id="10" idx="3"/>
              <a:endCxn id="9" idx="3"/>
            </p:cNvCxnSpPr>
            <p:nvPr/>
          </p:nvCxnSpPr>
          <p:spPr>
            <a:xfrm>
              <a:off x="11501630" y="5405618"/>
              <a:ext cx="340214" cy="1062960"/>
            </a:xfrm>
            <a:prstGeom prst="curvedConnector3">
              <a:avLst>
                <a:gd name="adj1" fmla="val 167193"/>
              </a:avLst>
            </a:prstGeom>
            <a:ln w="66675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9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Our Approach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9E61BD-5B72-2746-8735-58794BDC6259}"/>
              </a:ext>
            </a:extLst>
          </p:cNvPr>
          <p:cNvSpPr/>
          <p:nvPr/>
        </p:nvSpPr>
        <p:spPr>
          <a:xfrm>
            <a:off x="281125" y="5206090"/>
            <a:ext cx="5902479" cy="16218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Target Domain Text Including OOV Words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9A0DAA-A071-E64D-9291-FEE19B237A4A}"/>
              </a:ext>
            </a:extLst>
          </p:cNvPr>
          <p:cNvSpPr/>
          <p:nvPr/>
        </p:nvSpPr>
        <p:spPr>
          <a:xfrm>
            <a:off x="4681460" y="1679394"/>
            <a:ext cx="5426230" cy="16218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Text-To-Speech (TTS) System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CE562209-1D5D-0243-AB5D-62C3140CCDD2}"/>
              </a:ext>
            </a:extLst>
          </p:cNvPr>
          <p:cNvSpPr/>
          <p:nvPr/>
        </p:nvSpPr>
        <p:spPr>
          <a:xfrm rot="2205277">
            <a:off x="8043054" y="3970721"/>
            <a:ext cx="3554510" cy="1212264"/>
          </a:xfrm>
          <a:prstGeom prst="rightArrow">
            <a:avLst>
              <a:gd name="adj1" fmla="val 50000"/>
              <a:gd name="adj2" fmla="val 562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Text-Audio pairs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955CBDD9-0C99-1741-82C0-02FAF1EA152B}"/>
              </a:ext>
            </a:extLst>
          </p:cNvPr>
          <p:cNvSpPr/>
          <p:nvPr/>
        </p:nvSpPr>
        <p:spPr>
          <a:xfrm rot="19355142">
            <a:off x="3438393" y="3789656"/>
            <a:ext cx="2969958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DE61596-5413-A647-9293-937733A2A1FA}"/>
              </a:ext>
            </a:extLst>
          </p:cNvPr>
          <p:cNvSpPr/>
          <p:nvPr/>
        </p:nvSpPr>
        <p:spPr>
          <a:xfrm>
            <a:off x="11269799" y="4898331"/>
            <a:ext cx="2952750" cy="223735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/>
              <a:t>RNN-T</a:t>
            </a:r>
          </a:p>
          <a:p>
            <a:pPr algn="ctr"/>
            <a:r>
              <a:rPr lang="en-US" sz="3800" dirty="0"/>
              <a:t>Fine-tuning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EF0E0-3164-994E-8131-62615986D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55" y="1725671"/>
            <a:ext cx="3479238" cy="22373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1478C2-BDBB-EB43-A043-5B2A51EF5B21}"/>
              </a:ext>
            </a:extLst>
          </p:cNvPr>
          <p:cNvSpPr/>
          <p:nvPr/>
        </p:nvSpPr>
        <p:spPr>
          <a:xfrm>
            <a:off x="9590064" y="559264"/>
            <a:ext cx="5195912" cy="93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1" indent="-404495">
              <a:lnSpc>
                <a:spcPts val="3371"/>
              </a:lnSpc>
              <a:spcBef>
                <a:spcPts val="95"/>
              </a:spcBef>
            </a:pPr>
            <a:r>
              <a:rPr lang="en-US" sz="2400" dirty="0">
                <a:solidFill>
                  <a:schemeClr val="bg1"/>
                </a:solidFill>
                <a:latin typeface="Amazon Ember"/>
                <a:cs typeface="Amazon Ember"/>
              </a:rPr>
              <a:t>We use three epochs to fine-tune a trained RNN-T model (baseline).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1C074-61CF-C645-9611-30A363565CAC}"/>
              </a:ext>
            </a:extLst>
          </p:cNvPr>
          <p:cNvSpPr/>
          <p:nvPr/>
        </p:nvSpPr>
        <p:spPr>
          <a:xfrm>
            <a:off x="281125" y="7273575"/>
            <a:ext cx="11442484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6414" marR="5081" indent="-514350">
              <a:lnSpc>
                <a:spcPts val="3371"/>
              </a:lnSpc>
              <a:spcBef>
                <a:spcPts val="95"/>
              </a:spcBef>
              <a:spcAft>
                <a:spcPts val="48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mazon Ember"/>
                <a:cs typeface="Amazon Ember"/>
              </a:rPr>
              <a:t>Best result gives a 57% relative WER reduction on evaluation set with OOV words in each utterance.</a:t>
            </a:r>
          </a:p>
        </p:txBody>
      </p:sp>
    </p:spTree>
    <p:extLst>
      <p:ext uri="{BB962C8B-B14F-4D97-AF65-F5344CB8AC3E}">
        <p14:creationId xmlns:p14="http://schemas.microsoft.com/office/powerpoint/2010/main" val="15413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  <p:bldP spid="37" grpId="0" animBg="1"/>
      <p:bldP spid="11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RNN-T Fine-Tuning Methods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1FB172-F1D6-5444-927D-167C86715873}"/>
              </a:ext>
            </a:extLst>
          </p:cNvPr>
          <p:cNvSpPr/>
          <p:nvPr/>
        </p:nvSpPr>
        <p:spPr>
          <a:xfrm>
            <a:off x="1532089" y="2348277"/>
            <a:ext cx="8333695" cy="235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36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mazon Ember Medium" panose="020B0603020204030204"/>
                <a:cs typeface="AmazonEmber-Light"/>
              </a:rPr>
              <a:t>Method 1: Sampled data combination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36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mazon Ember Medium" panose="020B0603020204030204"/>
                <a:cs typeface="AmazonEmber-Light"/>
              </a:rPr>
              <a:t>Method 2: Encoder freezing</a:t>
            </a:r>
          </a:p>
          <a:p>
            <a:pPr marL="411163" marR="5081" indent="-411163">
              <a:lnSpc>
                <a:spcPts val="3371"/>
              </a:lnSpc>
              <a:spcBef>
                <a:spcPts val="95"/>
              </a:spcBef>
              <a:spcAft>
                <a:spcPts val="1800"/>
              </a:spcAft>
              <a:buClr>
                <a:srgbClr val="7BFFFF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mazon Ember Medium" panose="020B0603020204030204"/>
                <a:cs typeface="AmazonEmber-Light"/>
              </a:rPr>
              <a:t>Method 3: Elastic weight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895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RNN-T Fine-Tuning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638C4F1-3769-444B-B0FD-49C3B53EC0D4}"/>
              </a:ext>
            </a:extLst>
          </p:cNvPr>
          <p:cNvSpPr/>
          <p:nvPr/>
        </p:nvSpPr>
        <p:spPr>
          <a:xfrm>
            <a:off x="12438062" y="1756497"/>
            <a:ext cx="712437" cy="434974"/>
          </a:xfrm>
          <a:custGeom>
            <a:avLst/>
            <a:gdLst/>
            <a:ahLst/>
            <a:cxnLst/>
            <a:rect l="l" t="t" r="r" b="b"/>
            <a:pathLst>
              <a:path w="370204" h="434975">
                <a:moveTo>
                  <a:pt x="356314" y="106133"/>
                </a:moveTo>
                <a:lnTo>
                  <a:pt x="326253" y="130555"/>
                </a:lnTo>
                <a:lnTo>
                  <a:pt x="311584" y="200990"/>
                </a:lnTo>
                <a:lnTo>
                  <a:pt x="309044" y="208965"/>
                </a:lnTo>
                <a:lnTo>
                  <a:pt x="305374" y="202869"/>
                </a:lnTo>
                <a:lnTo>
                  <a:pt x="306314" y="197243"/>
                </a:lnTo>
                <a:lnTo>
                  <a:pt x="310554" y="172997"/>
                </a:lnTo>
                <a:lnTo>
                  <a:pt x="318966" y="125152"/>
                </a:lnTo>
                <a:lnTo>
                  <a:pt x="327202" y="78364"/>
                </a:lnTo>
                <a:lnTo>
                  <a:pt x="330914" y="57289"/>
                </a:lnTo>
                <a:lnTo>
                  <a:pt x="332030" y="46902"/>
                </a:lnTo>
                <a:lnTo>
                  <a:pt x="330679" y="37571"/>
                </a:lnTo>
                <a:lnTo>
                  <a:pt x="326156" y="30352"/>
                </a:lnTo>
                <a:lnTo>
                  <a:pt x="317757" y="26301"/>
                </a:lnTo>
                <a:lnTo>
                  <a:pt x="307957" y="26507"/>
                </a:lnTo>
                <a:lnTo>
                  <a:pt x="299918" y="30764"/>
                </a:lnTo>
                <a:lnTo>
                  <a:pt x="293991" y="38190"/>
                </a:lnTo>
                <a:lnTo>
                  <a:pt x="290528" y="47904"/>
                </a:lnTo>
                <a:lnTo>
                  <a:pt x="269858" y="120570"/>
                </a:lnTo>
                <a:lnTo>
                  <a:pt x="258802" y="159173"/>
                </a:lnTo>
                <a:lnTo>
                  <a:pt x="253611" y="176657"/>
                </a:lnTo>
                <a:lnTo>
                  <a:pt x="250536" y="185966"/>
                </a:lnTo>
                <a:lnTo>
                  <a:pt x="245333" y="194148"/>
                </a:lnTo>
                <a:lnTo>
                  <a:pt x="238721" y="196554"/>
                </a:lnTo>
                <a:lnTo>
                  <a:pt x="232762" y="193431"/>
                </a:lnTo>
                <a:lnTo>
                  <a:pt x="229517" y="185026"/>
                </a:lnTo>
                <a:lnTo>
                  <a:pt x="227600" y="155809"/>
                </a:lnTo>
                <a:lnTo>
                  <a:pt x="224788" y="105008"/>
                </a:lnTo>
                <a:lnTo>
                  <a:pt x="221893" y="55004"/>
                </a:lnTo>
                <a:lnTo>
                  <a:pt x="214553" y="9099"/>
                </a:lnTo>
                <a:lnTo>
                  <a:pt x="200942" y="0"/>
                </a:lnTo>
                <a:lnTo>
                  <a:pt x="191750" y="1438"/>
                </a:lnTo>
                <a:lnTo>
                  <a:pt x="185202" y="6577"/>
                </a:lnTo>
                <a:lnTo>
                  <a:pt x="181124" y="14532"/>
                </a:lnTo>
                <a:lnTo>
                  <a:pt x="179339" y="24422"/>
                </a:lnTo>
                <a:lnTo>
                  <a:pt x="181240" y="109826"/>
                </a:lnTo>
                <a:lnTo>
                  <a:pt x="182306" y="154730"/>
                </a:lnTo>
                <a:lnTo>
                  <a:pt x="182927" y="173926"/>
                </a:lnTo>
                <a:lnTo>
                  <a:pt x="183492" y="182206"/>
                </a:lnTo>
                <a:lnTo>
                  <a:pt x="184292" y="191490"/>
                </a:lnTo>
                <a:lnTo>
                  <a:pt x="179619" y="191693"/>
                </a:lnTo>
                <a:lnTo>
                  <a:pt x="175355" y="113739"/>
                </a:lnTo>
                <a:lnTo>
                  <a:pt x="172888" y="71213"/>
                </a:lnTo>
                <a:lnTo>
                  <a:pt x="165169" y="33066"/>
                </a:lnTo>
                <a:lnTo>
                  <a:pt x="147983" y="24422"/>
                </a:lnTo>
                <a:lnTo>
                  <a:pt x="138807" y="26551"/>
                </a:lnTo>
                <a:lnTo>
                  <a:pt x="126792" y="122207"/>
                </a:lnTo>
                <a:lnTo>
                  <a:pt x="126615" y="161199"/>
                </a:lnTo>
                <a:lnTo>
                  <a:pt x="126792" y="181349"/>
                </a:lnTo>
                <a:lnTo>
                  <a:pt x="127320" y="196303"/>
                </a:lnTo>
                <a:lnTo>
                  <a:pt x="128523" y="219991"/>
                </a:lnTo>
                <a:lnTo>
                  <a:pt x="129055" y="248432"/>
                </a:lnTo>
                <a:lnTo>
                  <a:pt x="126418" y="272647"/>
                </a:lnTo>
                <a:lnTo>
                  <a:pt x="118113" y="283654"/>
                </a:lnTo>
                <a:lnTo>
                  <a:pt x="105545" y="281637"/>
                </a:lnTo>
                <a:lnTo>
                  <a:pt x="91571" y="273900"/>
                </a:lnTo>
                <a:lnTo>
                  <a:pt x="77952" y="262116"/>
                </a:lnTo>
                <a:lnTo>
                  <a:pt x="66449" y="247954"/>
                </a:lnTo>
                <a:lnTo>
                  <a:pt x="56532" y="237156"/>
                </a:lnTo>
                <a:lnTo>
                  <a:pt x="44148" y="229176"/>
                </a:lnTo>
                <a:lnTo>
                  <a:pt x="30002" y="224717"/>
                </a:lnTo>
                <a:lnTo>
                  <a:pt x="14798" y="224485"/>
                </a:lnTo>
                <a:lnTo>
                  <a:pt x="530" y="230672"/>
                </a:lnTo>
                <a:lnTo>
                  <a:pt x="0" y="242322"/>
                </a:lnTo>
                <a:lnTo>
                  <a:pt x="8980" y="257496"/>
                </a:lnTo>
                <a:lnTo>
                  <a:pt x="23244" y="274256"/>
                </a:lnTo>
                <a:lnTo>
                  <a:pt x="50863" y="306412"/>
                </a:lnTo>
                <a:lnTo>
                  <a:pt x="70205" y="332844"/>
                </a:lnTo>
                <a:lnTo>
                  <a:pt x="100269" y="379450"/>
                </a:lnTo>
                <a:lnTo>
                  <a:pt x="136540" y="415609"/>
                </a:lnTo>
                <a:lnTo>
                  <a:pt x="207330" y="434860"/>
                </a:lnTo>
                <a:lnTo>
                  <a:pt x="251518" y="429969"/>
                </a:lnTo>
                <a:lnTo>
                  <a:pt x="287187" y="413989"/>
                </a:lnTo>
                <a:lnTo>
                  <a:pt x="314381" y="383267"/>
                </a:lnTo>
                <a:lnTo>
                  <a:pt x="333145" y="334152"/>
                </a:lnTo>
                <a:lnTo>
                  <a:pt x="343525" y="262991"/>
                </a:lnTo>
                <a:lnTo>
                  <a:pt x="347686" y="229993"/>
                </a:lnTo>
                <a:lnTo>
                  <a:pt x="355231" y="186585"/>
                </a:lnTo>
                <a:lnTo>
                  <a:pt x="362981" y="146391"/>
                </a:lnTo>
                <a:lnTo>
                  <a:pt x="367757" y="123037"/>
                </a:lnTo>
                <a:lnTo>
                  <a:pt x="369992" y="112661"/>
                </a:lnTo>
                <a:lnTo>
                  <a:pt x="363832" y="106133"/>
                </a:lnTo>
                <a:lnTo>
                  <a:pt x="356314" y="106133"/>
                </a:lnTo>
                <a:close/>
              </a:path>
            </a:pathLst>
          </a:custGeom>
          <a:ln w="8458">
            <a:solidFill>
              <a:srgbClr val="222E3C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09844-BF55-8144-A9A4-3F7D1A7DFCC0}"/>
              </a:ext>
            </a:extLst>
          </p:cNvPr>
          <p:cNvSpPr txBox="1"/>
          <p:nvPr/>
        </p:nvSpPr>
        <p:spPr>
          <a:xfrm>
            <a:off x="4739368" y="3373422"/>
            <a:ext cx="9379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Samples data on-the-ﬂy from the source domain real data and the target domain synthetic data.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The sampling weights are configurable.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Allows a consistent sample mixing and makes data combination independent from the absolute sizes of synthetic and real data.</a:t>
            </a:r>
            <a:endParaRPr lang="en" sz="2800" dirty="0">
              <a:solidFill>
                <a:schemeClr val="bg2"/>
              </a:solidFill>
              <a:latin typeface="Amazon Ember Medium" panose="020B0603020204030204"/>
              <a:ea typeface="Amazon Ember Display Light" panose="020F0403020204020204" pitchFamily="34" charset="0"/>
              <a:cs typeface="Amazon Ember Display Light" panose="020F04030202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1B03C0-BEA1-FF41-9520-F74F52478769}"/>
              </a:ext>
            </a:extLst>
          </p:cNvPr>
          <p:cNvGrpSpPr/>
          <p:nvPr/>
        </p:nvGrpSpPr>
        <p:grpSpPr>
          <a:xfrm>
            <a:off x="4229100" y="1756497"/>
            <a:ext cx="10153650" cy="5383229"/>
            <a:chOff x="4229100" y="1756497"/>
            <a:chExt cx="10153650" cy="53832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F61DEE-9C5D-A44A-8A1F-16E36FCB8522}"/>
                </a:ext>
              </a:extLst>
            </p:cNvPr>
            <p:cNvSpPr/>
            <p:nvPr/>
          </p:nvSpPr>
          <p:spPr>
            <a:xfrm>
              <a:off x="4229100" y="1756497"/>
              <a:ext cx="10153650" cy="5383229"/>
            </a:xfrm>
            <a:prstGeom prst="rect">
              <a:avLst/>
            </a:prstGeom>
            <a:noFill/>
            <a:ln>
              <a:solidFill>
                <a:srgbClr val="13A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6B1496-B769-4243-A360-3ACA5A297032}"/>
                </a:ext>
              </a:extLst>
            </p:cNvPr>
            <p:cNvSpPr txBox="1"/>
            <p:nvPr/>
          </p:nvSpPr>
          <p:spPr>
            <a:xfrm>
              <a:off x="4759273" y="2115356"/>
              <a:ext cx="9180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mazon Ember Medium" panose="020B0603020204030204"/>
                  <a:cs typeface="AmazonEmber-Light"/>
                </a:rPr>
                <a:t>Method 1: Sampled Data Combination</a:t>
              </a: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598E279F-C1CF-5B47-8CA3-C40B1CCE5D23}"/>
                </a:ext>
              </a:extLst>
            </p:cNvPr>
            <p:cNvSpPr/>
            <p:nvPr/>
          </p:nvSpPr>
          <p:spPr>
            <a:xfrm>
              <a:off x="4838701" y="3043585"/>
              <a:ext cx="9180490" cy="133742"/>
            </a:xfrm>
            <a:custGeom>
              <a:avLst/>
              <a:gdLst/>
              <a:ahLst/>
              <a:cxnLst/>
              <a:rect l="l" t="t" r="r" b="b"/>
              <a:pathLst>
                <a:path w="11856085">
                  <a:moveTo>
                    <a:pt x="0" y="0"/>
                  </a:moveTo>
                  <a:lnTo>
                    <a:pt x="11855602" y="0"/>
                  </a:lnTo>
                </a:path>
              </a:pathLst>
            </a:custGeom>
            <a:ln w="15405">
              <a:solidFill>
                <a:srgbClr val="31C5F4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468728D-6229-F442-B465-C5A94202A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7" y="1866913"/>
            <a:ext cx="23114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24761-1C86-7A42-8818-9EC731E4E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68" y="5199975"/>
            <a:ext cx="1092200" cy="2311400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CA62E898-5546-9D43-8EA6-9E49BB5A27C6}"/>
              </a:ext>
            </a:extLst>
          </p:cNvPr>
          <p:cNvSpPr/>
          <p:nvPr/>
        </p:nvSpPr>
        <p:spPr>
          <a:xfrm rot="5400000">
            <a:off x="1618276" y="4116349"/>
            <a:ext cx="653384" cy="73919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1"/>
          <p:cNvSpPr/>
          <p:nvPr/>
        </p:nvSpPr>
        <p:spPr>
          <a:xfrm>
            <a:off x="3175" y="8263940"/>
            <a:ext cx="14782801" cy="86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FFE5A-91F1-9747-842F-11FEE63D3C87}"/>
              </a:ext>
            </a:extLst>
          </p:cNvPr>
          <p:cNvSpPr txBox="1"/>
          <p:nvPr/>
        </p:nvSpPr>
        <p:spPr>
          <a:xfrm>
            <a:off x="650721" y="674982"/>
            <a:ext cx="11331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RNN-T Fine-Tuning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638C4F1-3769-444B-B0FD-49C3B53EC0D4}"/>
              </a:ext>
            </a:extLst>
          </p:cNvPr>
          <p:cNvSpPr/>
          <p:nvPr/>
        </p:nvSpPr>
        <p:spPr>
          <a:xfrm>
            <a:off x="12438062" y="1756497"/>
            <a:ext cx="712437" cy="434974"/>
          </a:xfrm>
          <a:custGeom>
            <a:avLst/>
            <a:gdLst/>
            <a:ahLst/>
            <a:cxnLst/>
            <a:rect l="l" t="t" r="r" b="b"/>
            <a:pathLst>
              <a:path w="370204" h="434975">
                <a:moveTo>
                  <a:pt x="356314" y="106133"/>
                </a:moveTo>
                <a:lnTo>
                  <a:pt x="326253" y="130555"/>
                </a:lnTo>
                <a:lnTo>
                  <a:pt x="311584" y="200990"/>
                </a:lnTo>
                <a:lnTo>
                  <a:pt x="309044" y="208965"/>
                </a:lnTo>
                <a:lnTo>
                  <a:pt x="305374" y="202869"/>
                </a:lnTo>
                <a:lnTo>
                  <a:pt x="306314" y="197243"/>
                </a:lnTo>
                <a:lnTo>
                  <a:pt x="310554" y="172997"/>
                </a:lnTo>
                <a:lnTo>
                  <a:pt x="318966" y="125152"/>
                </a:lnTo>
                <a:lnTo>
                  <a:pt x="327202" y="78364"/>
                </a:lnTo>
                <a:lnTo>
                  <a:pt x="330914" y="57289"/>
                </a:lnTo>
                <a:lnTo>
                  <a:pt x="332030" y="46902"/>
                </a:lnTo>
                <a:lnTo>
                  <a:pt x="330679" y="37571"/>
                </a:lnTo>
                <a:lnTo>
                  <a:pt x="326156" y="30352"/>
                </a:lnTo>
                <a:lnTo>
                  <a:pt x="317757" y="26301"/>
                </a:lnTo>
                <a:lnTo>
                  <a:pt x="307957" y="26507"/>
                </a:lnTo>
                <a:lnTo>
                  <a:pt x="299918" y="30764"/>
                </a:lnTo>
                <a:lnTo>
                  <a:pt x="293991" y="38190"/>
                </a:lnTo>
                <a:lnTo>
                  <a:pt x="290528" y="47904"/>
                </a:lnTo>
                <a:lnTo>
                  <a:pt x="269858" y="120570"/>
                </a:lnTo>
                <a:lnTo>
                  <a:pt x="258802" y="159173"/>
                </a:lnTo>
                <a:lnTo>
                  <a:pt x="253611" y="176657"/>
                </a:lnTo>
                <a:lnTo>
                  <a:pt x="250536" y="185966"/>
                </a:lnTo>
                <a:lnTo>
                  <a:pt x="245333" y="194148"/>
                </a:lnTo>
                <a:lnTo>
                  <a:pt x="238721" y="196554"/>
                </a:lnTo>
                <a:lnTo>
                  <a:pt x="232762" y="193431"/>
                </a:lnTo>
                <a:lnTo>
                  <a:pt x="229517" y="185026"/>
                </a:lnTo>
                <a:lnTo>
                  <a:pt x="227600" y="155809"/>
                </a:lnTo>
                <a:lnTo>
                  <a:pt x="224788" y="105008"/>
                </a:lnTo>
                <a:lnTo>
                  <a:pt x="221893" y="55004"/>
                </a:lnTo>
                <a:lnTo>
                  <a:pt x="214553" y="9099"/>
                </a:lnTo>
                <a:lnTo>
                  <a:pt x="200942" y="0"/>
                </a:lnTo>
                <a:lnTo>
                  <a:pt x="191750" y="1438"/>
                </a:lnTo>
                <a:lnTo>
                  <a:pt x="185202" y="6577"/>
                </a:lnTo>
                <a:lnTo>
                  <a:pt x="181124" y="14532"/>
                </a:lnTo>
                <a:lnTo>
                  <a:pt x="179339" y="24422"/>
                </a:lnTo>
                <a:lnTo>
                  <a:pt x="181240" y="109826"/>
                </a:lnTo>
                <a:lnTo>
                  <a:pt x="182306" y="154730"/>
                </a:lnTo>
                <a:lnTo>
                  <a:pt x="182927" y="173926"/>
                </a:lnTo>
                <a:lnTo>
                  <a:pt x="183492" y="182206"/>
                </a:lnTo>
                <a:lnTo>
                  <a:pt x="184292" y="191490"/>
                </a:lnTo>
                <a:lnTo>
                  <a:pt x="179619" y="191693"/>
                </a:lnTo>
                <a:lnTo>
                  <a:pt x="175355" y="113739"/>
                </a:lnTo>
                <a:lnTo>
                  <a:pt x="172888" y="71213"/>
                </a:lnTo>
                <a:lnTo>
                  <a:pt x="165169" y="33066"/>
                </a:lnTo>
                <a:lnTo>
                  <a:pt x="147983" y="24422"/>
                </a:lnTo>
                <a:lnTo>
                  <a:pt x="138807" y="26551"/>
                </a:lnTo>
                <a:lnTo>
                  <a:pt x="126792" y="122207"/>
                </a:lnTo>
                <a:lnTo>
                  <a:pt x="126615" y="161199"/>
                </a:lnTo>
                <a:lnTo>
                  <a:pt x="126792" y="181349"/>
                </a:lnTo>
                <a:lnTo>
                  <a:pt x="127320" y="196303"/>
                </a:lnTo>
                <a:lnTo>
                  <a:pt x="128523" y="219991"/>
                </a:lnTo>
                <a:lnTo>
                  <a:pt x="129055" y="248432"/>
                </a:lnTo>
                <a:lnTo>
                  <a:pt x="126418" y="272647"/>
                </a:lnTo>
                <a:lnTo>
                  <a:pt x="118113" y="283654"/>
                </a:lnTo>
                <a:lnTo>
                  <a:pt x="105545" y="281637"/>
                </a:lnTo>
                <a:lnTo>
                  <a:pt x="91571" y="273900"/>
                </a:lnTo>
                <a:lnTo>
                  <a:pt x="77952" y="262116"/>
                </a:lnTo>
                <a:lnTo>
                  <a:pt x="66449" y="247954"/>
                </a:lnTo>
                <a:lnTo>
                  <a:pt x="56532" y="237156"/>
                </a:lnTo>
                <a:lnTo>
                  <a:pt x="44148" y="229176"/>
                </a:lnTo>
                <a:lnTo>
                  <a:pt x="30002" y="224717"/>
                </a:lnTo>
                <a:lnTo>
                  <a:pt x="14798" y="224485"/>
                </a:lnTo>
                <a:lnTo>
                  <a:pt x="530" y="230672"/>
                </a:lnTo>
                <a:lnTo>
                  <a:pt x="0" y="242322"/>
                </a:lnTo>
                <a:lnTo>
                  <a:pt x="8980" y="257496"/>
                </a:lnTo>
                <a:lnTo>
                  <a:pt x="23244" y="274256"/>
                </a:lnTo>
                <a:lnTo>
                  <a:pt x="50863" y="306412"/>
                </a:lnTo>
                <a:lnTo>
                  <a:pt x="70205" y="332844"/>
                </a:lnTo>
                <a:lnTo>
                  <a:pt x="100269" y="379450"/>
                </a:lnTo>
                <a:lnTo>
                  <a:pt x="136540" y="415609"/>
                </a:lnTo>
                <a:lnTo>
                  <a:pt x="207330" y="434860"/>
                </a:lnTo>
                <a:lnTo>
                  <a:pt x="251518" y="429969"/>
                </a:lnTo>
                <a:lnTo>
                  <a:pt x="287187" y="413989"/>
                </a:lnTo>
                <a:lnTo>
                  <a:pt x="314381" y="383267"/>
                </a:lnTo>
                <a:lnTo>
                  <a:pt x="333145" y="334152"/>
                </a:lnTo>
                <a:lnTo>
                  <a:pt x="343525" y="262991"/>
                </a:lnTo>
                <a:lnTo>
                  <a:pt x="347686" y="229993"/>
                </a:lnTo>
                <a:lnTo>
                  <a:pt x="355231" y="186585"/>
                </a:lnTo>
                <a:lnTo>
                  <a:pt x="362981" y="146391"/>
                </a:lnTo>
                <a:lnTo>
                  <a:pt x="367757" y="123037"/>
                </a:lnTo>
                <a:lnTo>
                  <a:pt x="369992" y="112661"/>
                </a:lnTo>
                <a:lnTo>
                  <a:pt x="363832" y="106133"/>
                </a:lnTo>
                <a:lnTo>
                  <a:pt x="356314" y="106133"/>
                </a:lnTo>
                <a:close/>
              </a:path>
            </a:pathLst>
          </a:custGeom>
          <a:ln w="8458">
            <a:solidFill>
              <a:srgbClr val="222E3C"/>
            </a:solidFill>
          </a:ln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09844-BF55-8144-A9A4-3F7D1A7DFCC0}"/>
              </a:ext>
            </a:extLst>
          </p:cNvPr>
          <p:cNvSpPr txBox="1"/>
          <p:nvPr/>
        </p:nvSpPr>
        <p:spPr>
          <a:xfrm>
            <a:off x="4759273" y="3771913"/>
            <a:ext cx="937915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The encoder parameters of a trained RNN-T are ﬁxed, and only the parameters of the decoder and joint network are updated during ﬁne-tuning.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HK" sz="2800" dirty="0">
                <a:solidFill>
                  <a:schemeClr val="bg2"/>
                </a:solidFill>
                <a:latin typeface="Amazon Ember Medium" panose="020B0603020204030204"/>
                <a:ea typeface="Amazon Ember Display Light" panose="020F0403020204020204" pitchFamily="34" charset="0"/>
                <a:cs typeface="Amazon Ember Display Light" panose="020F0403020204020204" pitchFamily="34" charset="0"/>
              </a:rPr>
              <a:t>Can be combined with Method 1 (sampled data combination).</a:t>
            </a:r>
            <a:endParaRPr lang="en" sz="2800" dirty="0">
              <a:solidFill>
                <a:schemeClr val="bg2"/>
              </a:solidFill>
              <a:latin typeface="Amazon Ember Medium" panose="020B0603020204030204"/>
              <a:ea typeface="Amazon Ember Display Light" panose="020F0403020204020204" pitchFamily="34" charset="0"/>
              <a:cs typeface="Amazon Ember Display Light" panose="020F04030202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092CE8-D028-9E4B-A5D2-73004AF0FAB3}"/>
              </a:ext>
            </a:extLst>
          </p:cNvPr>
          <p:cNvGrpSpPr/>
          <p:nvPr/>
        </p:nvGrpSpPr>
        <p:grpSpPr>
          <a:xfrm>
            <a:off x="4382176" y="2072995"/>
            <a:ext cx="10153650" cy="4679924"/>
            <a:chOff x="4382176" y="2072995"/>
            <a:chExt cx="10153650" cy="46799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F61DEE-9C5D-A44A-8A1F-16E36FCB8522}"/>
                </a:ext>
              </a:extLst>
            </p:cNvPr>
            <p:cNvSpPr/>
            <p:nvPr/>
          </p:nvSpPr>
          <p:spPr>
            <a:xfrm>
              <a:off x="4382176" y="2072995"/>
              <a:ext cx="10153650" cy="4679924"/>
            </a:xfrm>
            <a:prstGeom prst="rect">
              <a:avLst/>
            </a:prstGeom>
            <a:noFill/>
            <a:ln>
              <a:solidFill>
                <a:srgbClr val="13A6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6B1496-B769-4243-A360-3ACA5A297032}"/>
                </a:ext>
              </a:extLst>
            </p:cNvPr>
            <p:cNvSpPr txBox="1"/>
            <p:nvPr/>
          </p:nvSpPr>
          <p:spPr>
            <a:xfrm>
              <a:off x="4863113" y="2436459"/>
              <a:ext cx="9180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Amazon Ember Medium" panose="020B0603020204030204"/>
                  <a:cs typeface="AmazonEmber-Light"/>
                </a:rPr>
                <a:t>Method 2: Encoder Freezing</a:t>
              </a:r>
            </a:p>
          </p:txBody>
        </p:sp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598E279F-C1CF-5B47-8CA3-C40B1CCE5D23}"/>
                </a:ext>
              </a:extLst>
            </p:cNvPr>
            <p:cNvSpPr/>
            <p:nvPr/>
          </p:nvSpPr>
          <p:spPr>
            <a:xfrm>
              <a:off x="4863111" y="3357338"/>
              <a:ext cx="9180490" cy="133742"/>
            </a:xfrm>
            <a:custGeom>
              <a:avLst/>
              <a:gdLst/>
              <a:ahLst/>
              <a:cxnLst/>
              <a:rect l="l" t="t" r="r" b="b"/>
              <a:pathLst>
                <a:path w="11856085">
                  <a:moveTo>
                    <a:pt x="0" y="0"/>
                  </a:moveTo>
                  <a:lnTo>
                    <a:pt x="11855602" y="0"/>
                  </a:lnTo>
                </a:path>
              </a:pathLst>
            </a:custGeom>
            <a:ln w="15405">
              <a:solidFill>
                <a:srgbClr val="31C5F4"/>
              </a:solidFill>
            </a:ln>
          </p:spPr>
          <p:txBody>
            <a:bodyPr wrap="square" lIns="0" tIns="0" rIns="0" bIns="0" rtlCol="0"/>
            <a:lstStyle/>
            <a:p>
              <a:endParaRPr sz="180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49E428-8327-F64E-9FFE-CFB7B3BD4E7A}"/>
              </a:ext>
            </a:extLst>
          </p:cNvPr>
          <p:cNvGrpSpPr/>
          <p:nvPr/>
        </p:nvGrpSpPr>
        <p:grpSpPr>
          <a:xfrm>
            <a:off x="339892" y="2296350"/>
            <a:ext cx="3644887" cy="4630413"/>
            <a:chOff x="339892" y="2296350"/>
            <a:chExt cx="3644887" cy="46304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A27127-09D4-D643-98E5-175B4819CBF2}"/>
                </a:ext>
              </a:extLst>
            </p:cNvPr>
            <p:cNvGrpSpPr/>
            <p:nvPr/>
          </p:nvGrpSpPr>
          <p:grpSpPr>
            <a:xfrm>
              <a:off x="339892" y="2296350"/>
              <a:ext cx="3644887" cy="4630413"/>
              <a:chOff x="339892" y="2296350"/>
              <a:chExt cx="3644887" cy="4630413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EB6334E-4414-7348-8D56-9200F71657AE}"/>
                  </a:ext>
                </a:extLst>
              </p:cNvPr>
              <p:cNvSpPr/>
              <p:nvPr/>
            </p:nvSpPr>
            <p:spPr>
              <a:xfrm>
                <a:off x="339892" y="3359310"/>
                <a:ext cx="1658674" cy="19668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Encoder</a:t>
                </a:r>
              </a:p>
              <a:p>
                <a:pPr algn="ctr"/>
                <a:br>
                  <a:rPr lang="en-US" dirty="0"/>
                </a:br>
                <a:r>
                  <a:rPr lang="en-US" dirty="0"/>
                  <a:t>(parameters</a:t>
                </a:r>
                <a:br>
                  <a:rPr lang="en-US" dirty="0"/>
                </a:br>
                <a:r>
                  <a:rPr lang="en-US" dirty="0"/>
                  <a:t>are frozen)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335C3B2-77D5-1642-B51B-26AB179FD0F2}"/>
                  </a:ext>
                </a:extLst>
              </p:cNvPr>
              <p:cNvSpPr/>
              <p:nvPr/>
            </p:nvSpPr>
            <p:spPr>
              <a:xfrm>
                <a:off x="2310063" y="3359310"/>
                <a:ext cx="1674716" cy="5008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Decoder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7B7C047-02F5-EC42-B766-2EBFE5192AD9}"/>
                  </a:ext>
                </a:extLst>
              </p:cNvPr>
              <p:cNvSpPr/>
              <p:nvPr/>
            </p:nvSpPr>
            <p:spPr>
              <a:xfrm>
                <a:off x="901365" y="2296350"/>
                <a:ext cx="2743200" cy="5008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Joint network</a:t>
                </a:r>
              </a:p>
            </p:txBody>
          </p:sp>
          <p:sp>
            <p:nvSpPr>
              <p:cNvPr id="18" name="Right Arrow 17">
                <a:extLst>
                  <a:ext uri="{FF2B5EF4-FFF2-40B4-BE49-F238E27FC236}">
                    <a16:creationId xmlns:a16="http://schemas.microsoft.com/office/drawing/2014/main" id="{2D61D235-2BB9-6245-B79D-1E1A89D74CE8}"/>
                  </a:ext>
                </a:extLst>
              </p:cNvPr>
              <p:cNvSpPr/>
              <p:nvPr/>
            </p:nvSpPr>
            <p:spPr>
              <a:xfrm rot="16200000">
                <a:off x="1266137" y="2844676"/>
                <a:ext cx="500853" cy="405906"/>
              </a:xfrm>
              <a:prstGeom prst="rightArrow">
                <a:avLst>
                  <a:gd name="adj1" fmla="val 32638"/>
                  <a:gd name="adj2" fmla="val 3718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ight Arrow 18">
                <a:extLst>
                  <a:ext uri="{FF2B5EF4-FFF2-40B4-BE49-F238E27FC236}">
                    <a16:creationId xmlns:a16="http://schemas.microsoft.com/office/drawing/2014/main" id="{1C618181-07BA-8D42-820A-E98CC23DDD8D}"/>
                  </a:ext>
                </a:extLst>
              </p:cNvPr>
              <p:cNvSpPr/>
              <p:nvPr/>
            </p:nvSpPr>
            <p:spPr>
              <a:xfrm rot="16200000">
                <a:off x="2694042" y="2871755"/>
                <a:ext cx="500853" cy="405906"/>
              </a:xfrm>
              <a:prstGeom prst="rightArrow">
                <a:avLst>
                  <a:gd name="adj1" fmla="val 32638"/>
                  <a:gd name="adj2" fmla="val 3718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401F477-0080-9442-B74C-5C18A5D3B6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432" r="2983" b="9142"/>
              <a:stretch/>
            </p:blipFill>
            <p:spPr>
              <a:xfrm>
                <a:off x="577517" y="6038591"/>
                <a:ext cx="1059624" cy="888172"/>
              </a:xfrm>
              <a:prstGeom prst="rect">
                <a:avLst/>
              </a:prstGeom>
            </p:spPr>
          </p:pic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id="{D3CBA43C-6A7A-A142-B007-BCA47D9363FE}"/>
                  </a:ext>
                </a:extLst>
              </p:cNvPr>
              <p:cNvSpPr/>
              <p:nvPr/>
            </p:nvSpPr>
            <p:spPr>
              <a:xfrm rot="16200000">
                <a:off x="856903" y="5504201"/>
                <a:ext cx="500853" cy="405906"/>
              </a:xfrm>
              <a:prstGeom prst="rightArrow">
                <a:avLst>
                  <a:gd name="adj1" fmla="val 32638"/>
                  <a:gd name="adj2" fmla="val 3718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FF238102-F838-DB4E-BB4F-03DA33E67A28}"/>
                </a:ext>
              </a:extLst>
            </p:cNvPr>
            <p:cNvCxnSpPr>
              <a:cxnSpLocks/>
            </p:cNvCxnSpPr>
            <p:nvPr/>
          </p:nvCxnSpPr>
          <p:spPr>
            <a:xfrm>
              <a:off x="3643922" y="2543228"/>
              <a:ext cx="340214" cy="1062960"/>
            </a:xfrm>
            <a:prstGeom prst="curvedConnector3">
              <a:avLst>
                <a:gd name="adj1" fmla="val 167193"/>
              </a:avLst>
            </a:prstGeom>
            <a:ln w="66675">
              <a:solidFill>
                <a:schemeClr val="tx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15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931">
        <p:fade/>
      </p:transition>
    </mc:Choice>
    <mc:Fallback xmlns="">
      <p:transition spd="med" advTm="13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57983</TotalTime>
  <Words>1211</Words>
  <Application>Microsoft Macintosh PowerPoint</Application>
  <PresentationFormat>Custom</PresentationFormat>
  <Paragraphs>298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Amazon Ember</vt:lpstr>
      <vt:lpstr>Amazon Ember Medium</vt:lpstr>
      <vt:lpstr>AmazonEmber-Light</vt:lpstr>
      <vt:lpstr>AmazonEmber-LightItalic</vt:lpstr>
      <vt:lpstr>NimbusRomNo9L</vt:lpstr>
      <vt:lpstr>Segoe</vt:lpstr>
      <vt:lpstr>Arial</vt:lpstr>
      <vt:lpstr>Calibri</vt:lpstr>
      <vt:lpstr>Wingdings</vt:lpstr>
      <vt:lpstr>Office Theme</vt:lpstr>
      <vt:lpstr>Using Synthetic Audio to Improve the Recognition of Out-Of-Vocabulary Words in End-To-End ASR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Eckel, Richard</dc:creator>
  <cp:keywords/>
  <dc:description/>
  <cp:lastModifiedBy>X. Zheng</cp:lastModifiedBy>
  <cp:revision>873</cp:revision>
  <cp:lastPrinted>2019-12-18T18:56:59Z</cp:lastPrinted>
  <dcterms:created xsi:type="dcterms:W3CDTF">2019-01-09T20:02:11Z</dcterms:created>
  <dcterms:modified xsi:type="dcterms:W3CDTF">2021-04-21T21:58:01Z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2018-12-26T08:00:00Z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2018-12-26T08:00:00Z</vt:filetime>
  </property>
</Properties>
</file>